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35"/>
  </p:notesMasterIdLst>
  <p:handoutMasterIdLst>
    <p:handoutMasterId r:id="rId36"/>
  </p:handoutMasterIdLst>
  <p:sldIdLst>
    <p:sldId id="571" r:id="rId5"/>
    <p:sldId id="608" r:id="rId6"/>
    <p:sldId id="601" r:id="rId7"/>
    <p:sldId id="683" r:id="rId8"/>
    <p:sldId id="603" r:id="rId9"/>
    <p:sldId id="689" r:id="rId10"/>
    <p:sldId id="700" r:id="rId11"/>
    <p:sldId id="701" r:id="rId12"/>
    <p:sldId id="702" r:id="rId13"/>
    <p:sldId id="697" r:id="rId14"/>
    <p:sldId id="610" r:id="rId15"/>
    <p:sldId id="698" r:id="rId16"/>
    <p:sldId id="684" r:id="rId17"/>
    <p:sldId id="643" r:id="rId18"/>
    <p:sldId id="659" r:id="rId19"/>
    <p:sldId id="685" r:id="rId20"/>
    <p:sldId id="682" r:id="rId21"/>
    <p:sldId id="680" r:id="rId22"/>
    <p:sldId id="686" r:id="rId23"/>
    <p:sldId id="656" r:id="rId24"/>
    <p:sldId id="660" r:id="rId25"/>
    <p:sldId id="668" r:id="rId26"/>
    <p:sldId id="688" r:id="rId27"/>
    <p:sldId id="675" r:id="rId28"/>
    <p:sldId id="669" r:id="rId29"/>
    <p:sldId id="674" r:id="rId30"/>
    <p:sldId id="687" r:id="rId31"/>
    <p:sldId id="677" r:id="rId32"/>
    <p:sldId id="662" r:id="rId33"/>
    <p:sldId id="60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ker, Barbara (FMCSA)" initials="BB(" lastIdx="37" clrIdx="6">
    <p:extLst>
      <p:ext uri="{19B8F6BF-5375-455C-9EA6-DF929625EA0E}">
        <p15:presenceInfo xmlns:p15="http://schemas.microsoft.com/office/powerpoint/2012/main" userId="S-1-5-21-982035342-1880134254-310265210-71768" providerId="AD"/>
      </p:ext>
    </p:extLst>
  </p:cmAuthor>
  <p:cmAuthor id="1" name="Eovine, Linda CTR (Volpe)" initials="ELC(" lastIdx="3" clrIdx="0">
    <p:extLst/>
  </p:cmAuthor>
  <p:cmAuthor id="8" name="Yessen, David (FMCSA)" initials="YD(" lastIdx="5" clrIdx="7">
    <p:extLst>
      <p:ext uri="{19B8F6BF-5375-455C-9EA6-DF929625EA0E}">
        <p15:presenceInfo xmlns:p15="http://schemas.microsoft.com/office/powerpoint/2012/main" userId="S-1-5-21-982035342-1880134254-310265210-71420" providerId="AD"/>
      </p:ext>
    </p:extLst>
  </p:cmAuthor>
  <p:cmAuthor id="2" name="Butts, Laurie CTR (Volpe)" initials="BLC(" lastIdx="14" clrIdx="1">
    <p:extLst/>
  </p:cmAuthor>
  <p:cmAuthor id="9" name="Lancaster, Jennifer (FMCSA)" initials="LJ(" lastIdx="4" clrIdx="8">
    <p:extLst>
      <p:ext uri="{19B8F6BF-5375-455C-9EA6-DF929625EA0E}">
        <p15:presenceInfo xmlns:p15="http://schemas.microsoft.com/office/powerpoint/2012/main" userId="S-1-5-21-982035342-1880134254-310265210-71132" providerId="AD"/>
      </p:ext>
    </p:extLst>
  </p:cmAuthor>
  <p:cmAuthor id="3" name="Hacker, Elizabeth (VOLPE)" initials="HE(" lastIdx="10" clrIdx="2">
    <p:extLst/>
  </p:cmAuthor>
  <p:cmAuthor id="10" name="Hacker, Elizabeth CTR (Volpe)" initials="HEC(" lastIdx="47" clrIdx="9">
    <p:extLst>
      <p:ext uri="{19B8F6BF-5375-455C-9EA6-DF929625EA0E}">
        <p15:presenceInfo xmlns:p15="http://schemas.microsoft.com/office/powerpoint/2012/main" userId="S-1-5-21-982035342-1880134254-310265210-468621" providerId="AD"/>
      </p:ext>
    </p:extLst>
  </p:cmAuthor>
  <p:cmAuthor id="4" name="Kennedy, Nancy (Volpe)" initials="KN(" lastIdx="1" clrIdx="3">
    <p:extLst/>
  </p:cmAuthor>
  <p:cmAuthor id="11" name="DeLorenzo, Joseph (FMCSA)" initials="DJ(" lastIdx="7" clrIdx="10">
    <p:extLst>
      <p:ext uri="{19B8F6BF-5375-455C-9EA6-DF929625EA0E}">
        <p15:presenceInfo xmlns:p15="http://schemas.microsoft.com/office/powerpoint/2012/main" userId="S-1-5-21-982035342-1880134254-310265210-71039" providerId="AD"/>
      </p:ext>
    </p:extLst>
  </p:cmAuthor>
  <p:cmAuthor id="5" name="Lacombe, Annalynn (VOLPE)" initials="LA(" lastIdx="1" clrIdx="4">
    <p:extLst/>
  </p:cmAuthor>
  <p:cmAuthor id="6" name="Marshall, Gian (FMCSA)" initials="MG(" lastIdx="73" clrIdx="5">
    <p:extLst>
      <p:ext uri="{19B8F6BF-5375-455C-9EA6-DF929625EA0E}">
        <p15:presenceInfo xmlns:p15="http://schemas.microsoft.com/office/powerpoint/2012/main" userId="S-1-5-21-982035342-1880134254-310265210-152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2F4"/>
    <a:srgbClr val="B3CBD4"/>
    <a:srgbClr val="F2F2F2"/>
    <a:srgbClr val="B3C3D3"/>
    <a:srgbClr val="121A45"/>
    <a:srgbClr val="01ABC2"/>
    <a:srgbClr val="001647"/>
    <a:srgbClr val="5D85D9"/>
    <a:srgbClr val="777777"/>
    <a:srgbClr val="1533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8" autoAdjust="0"/>
    <p:restoredTop sz="83645" autoAdjust="0"/>
  </p:normalViewPr>
  <p:slideViewPr>
    <p:cSldViewPr snapToGrid="0">
      <p:cViewPr varScale="1">
        <p:scale>
          <a:sx n="73" d="100"/>
          <a:sy n="73" d="100"/>
        </p:scale>
        <p:origin x="1157" y="5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79335-98E6-49DC-83F8-4324035B83AC}" type="datetimeFigureOut">
              <a:rPr lang="en-US" smtClean="0"/>
              <a:t>12/9/2019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C860756-CC52-47B4-9449-9DEC39A21256}" type="slidenum">
              <a:rPr lang="en-US" smtClean="0"/>
              <a:t>‹#›</a:t>
            </a:fld>
            <a:endParaRPr lang="en-US" dirty="0"/>
          </a:p>
        </p:txBody>
      </p:sp>
    </p:spTree>
    <p:extLst>
      <p:ext uri="{BB962C8B-B14F-4D97-AF65-F5344CB8AC3E}">
        <p14:creationId xmlns:p14="http://schemas.microsoft.com/office/powerpoint/2010/main" val="161524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9C0BDE-E372-4692-A881-6802C2FE5ABD}" type="datetimeFigureOut">
              <a:rPr lang="en-US" smtClean="0"/>
              <a:t>12/9/2019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F79FD4A-A0E3-4F17-8664-C7D8EA949AA8}" type="slidenum">
              <a:rPr lang="en-US" smtClean="0"/>
              <a:t>‹#›</a:t>
            </a:fld>
            <a:endParaRPr lang="en-US" dirty="0"/>
          </a:p>
        </p:txBody>
      </p:sp>
    </p:spTree>
    <p:extLst>
      <p:ext uri="{BB962C8B-B14F-4D97-AF65-F5344CB8AC3E}">
        <p14:creationId xmlns:p14="http://schemas.microsoft.com/office/powerpoint/2010/main" val="52771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a:t>
            </a:fld>
            <a:endParaRPr lang="en-US" dirty="0"/>
          </a:p>
        </p:txBody>
      </p:sp>
    </p:spTree>
    <p:extLst>
      <p:ext uri="{BB962C8B-B14F-4D97-AF65-F5344CB8AC3E}">
        <p14:creationId xmlns:p14="http://schemas.microsoft.com/office/powerpoint/2010/main" val="264563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79FD4A-A0E3-4F17-8664-C7D8EA949AA8}" type="slidenum">
              <a:rPr lang="en-US" smtClean="0"/>
              <a:t>13</a:t>
            </a:fld>
            <a:endParaRPr lang="en-US" dirty="0"/>
          </a:p>
        </p:txBody>
      </p:sp>
    </p:spTree>
    <p:extLst>
      <p:ext uri="{BB962C8B-B14F-4D97-AF65-F5344CB8AC3E}">
        <p14:creationId xmlns:p14="http://schemas.microsoft.com/office/powerpoint/2010/main" val="300990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14</a:t>
            </a:fld>
            <a:endParaRPr lang="en-US" dirty="0"/>
          </a:p>
        </p:txBody>
      </p:sp>
    </p:spTree>
    <p:extLst>
      <p:ext uri="{BB962C8B-B14F-4D97-AF65-F5344CB8AC3E}">
        <p14:creationId xmlns:p14="http://schemas.microsoft.com/office/powerpoint/2010/main" val="324677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9FD4A-A0E3-4F17-8664-C7D8EA949AA8}" type="slidenum">
              <a:rPr lang="en-US" smtClean="0"/>
              <a:t>15</a:t>
            </a:fld>
            <a:endParaRPr lang="en-US" dirty="0"/>
          </a:p>
        </p:txBody>
      </p:sp>
    </p:spTree>
    <p:extLst>
      <p:ext uri="{BB962C8B-B14F-4D97-AF65-F5344CB8AC3E}">
        <p14:creationId xmlns:p14="http://schemas.microsoft.com/office/powerpoint/2010/main" val="84206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17</a:t>
            </a:fld>
            <a:endParaRPr lang="en-US" dirty="0"/>
          </a:p>
        </p:txBody>
      </p:sp>
    </p:spTree>
    <p:extLst>
      <p:ext uri="{BB962C8B-B14F-4D97-AF65-F5344CB8AC3E}">
        <p14:creationId xmlns:p14="http://schemas.microsoft.com/office/powerpoint/2010/main" val="337052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18</a:t>
            </a:fld>
            <a:endParaRPr lang="en-US" dirty="0"/>
          </a:p>
        </p:txBody>
      </p:sp>
    </p:spTree>
    <p:extLst>
      <p:ext uri="{BB962C8B-B14F-4D97-AF65-F5344CB8AC3E}">
        <p14:creationId xmlns:p14="http://schemas.microsoft.com/office/powerpoint/2010/main" val="105268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19</a:t>
            </a:fld>
            <a:endParaRPr lang="en-US" dirty="0"/>
          </a:p>
        </p:txBody>
      </p:sp>
    </p:spTree>
    <p:extLst>
      <p:ext uri="{BB962C8B-B14F-4D97-AF65-F5344CB8AC3E}">
        <p14:creationId xmlns:p14="http://schemas.microsoft.com/office/powerpoint/2010/main" val="150683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20</a:t>
            </a:fld>
            <a:endParaRPr lang="en-US" dirty="0"/>
          </a:p>
        </p:txBody>
      </p:sp>
    </p:spTree>
    <p:extLst>
      <p:ext uri="{BB962C8B-B14F-4D97-AF65-F5344CB8AC3E}">
        <p14:creationId xmlns:p14="http://schemas.microsoft.com/office/powerpoint/2010/main" val="71611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22</a:t>
            </a:fld>
            <a:endParaRPr lang="en-US" dirty="0"/>
          </a:p>
        </p:txBody>
      </p:sp>
    </p:spTree>
    <p:extLst>
      <p:ext uri="{BB962C8B-B14F-4D97-AF65-F5344CB8AC3E}">
        <p14:creationId xmlns:p14="http://schemas.microsoft.com/office/powerpoint/2010/main" val="1797436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CF79FD4A-A0E3-4F17-8664-C7D8EA949AA8}" type="slidenum">
              <a:rPr lang="en-US" smtClean="0"/>
              <a:t>23</a:t>
            </a:fld>
            <a:endParaRPr lang="en-US" dirty="0"/>
          </a:p>
        </p:txBody>
      </p:sp>
    </p:spTree>
    <p:extLst>
      <p:ext uri="{BB962C8B-B14F-4D97-AF65-F5344CB8AC3E}">
        <p14:creationId xmlns:p14="http://schemas.microsoft.com/office/powerpoint/2010/main" val="204305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26</a:t>
            </a:fld>
            <a:endParaRPr lang="en-US" dirty="0"/>
          </a:p>
        </p:txBody>
      </p:sp>
    </p:spTree>
    <p:extLst>
      <p:ext uri="{BB962C8B-B14F-4D97-AF65-F5344CB8AC3E}">
        <p14:creationId xmlns:p14="http://schemas.microsoft.com/office/powerpoint/2010/main" val="349683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3</a:t>
            </a:fld>
            <a:endParaRPr lang="en-US" dirty="0"/>
          </a:p>
        </p:txBody>
      </p:sp>
    </p:spTree>
    <p:extLst>
      <p:ext uri="{BB962C8B-B14F-4D97-AF65-F5344CB8AC3E}">
        <p14:creationId xmlns:p14="http://schemas.microsoft.com/office/powerpoint/2010/main" val="192291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r>
              <a:rPr lang="en-US" dirty="0"/>
              <a:t> </a:t>
            </a:r>
          </a:p>
        </p:txBody>
      </p:sp>
      <p:sp>
        <p:nvSpPr>
          <p:cNvPr id="4" name="Slide Number Placeholder 3"/>
          <p:cNvSpPr>
            <a:spLocks noGrp="1"/>
          </p:cNvSpPr>
          <p:nvPr>
            <p:ph type="sldNum" sz="quarter" idx="10"/>
          </p:nvPr>
        </p:nvSpPr>
        <p:spPr/>
        <p:txBody>
          <a:bodyPr/>
          <a:lstStyle/>
          <a:p>
            <a:fld id="{CF79FD4A-A0E3-4F17-8664-C7D8EA949AA8}" type="slidenum">
              <a:rPr lang="en-US" smtClean="0"/>
              <a:t>27</a:t>
            </a:fld>
            <a:endParaRPr lang="en-US" dirty="0"/>
          </a:p>
        </p:txBody>
      </p:sp>
    </p:spTree>
    <p:extLst>
      <p:ext uri="{BB962C8B-B14F-4D97-AF65-F5344CB8AC3E}">
        <p14:creationId xmlns:p14="http://schemas.microsoft.com/office/powerpoint/2010/main" val="184956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30</a:t>
            </a:fld>
            <a:endParaRPr lang="en-US" dirty="0"/>
          </a:p>
        </p:txBody>
      </p:sp>
    </p:spTree>
    <p:extLst>
      <p:ext uri="{BB962C8B-B14F-4D97-AF65-F5344CB8AC3E}">
        <p14:creationId xmlns:p14="http://schemas.microsoft.com/office/powerpoint/2010/main" val="66890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4</a:t>
            </a:fld>
            <a:endParaRPr lang="en-US" dirty="0"/>
          </a:p>
        </p:txBody>
      </p:sp>
    </p:spTree>
    <p:extLst>
      <p:ext uri="{BB962C8B-B14F-4D97-AF65-F5344CB8AC3E}">
        <p14:creationId xmlns:p14="http://schemas.microsoft.com/office/powerpoint/2010/main" val="25997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5</a:t>
            </a:fld>
            <a:endParaRPr lang="en-US" dirty="0"/>
          </a:p>
        </p:txBody>
      </p:sp>
    </p:spTree>
    <p:extLst>
      <p:ext uri="{BB962C8B-B14F-4D97-AF65-F5344CB8AC3E}">
        <p14:creationId xmlns:p14="http://schemas.microsoft.com/office/powerpoint/2010/main" val="304020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6</a:t>
            </a:fld>
            <a:endParaRPr lang="en-US" dirty="0"/>
          </a:p>
        </p:txBody>
      </p:sp>
    </p:spTree>
    <p:extLst>
      <p:ext uri="{BB962C8B-B14F-4D97-AF65-F5344CB8AC3E}">
        <p14:creationId xmlns:p14="http://schemas.microsoft.com/office/powerpoint/2010/main" val="384555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7</a:t>
            </a:fld>
            <a:endParaRPr lang="en-US" dirty="0"/>
          </a:p>
        </p:txBody>
      </p:sp>
    </p:spTree>
    <p:extLst>
      <p:ext uri="{BB962C8B-B14F-4D97-AF65-F5344CB8AC3E}">
        <p14:creationId xmlns:p14="http://schemas.microsoft.com/office/powerpoint/2010/main" val="381138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8</a:t>
            </a:fld>
            <a:endParaRPr lang="en-US" dirty="0"/>
          </a:p>
        </p:txBody>
      </p:sp>
    </p:spTree>
    <p:extLst>
      <p:ext uri="{BB962C8B-B14F-4D97-AF65-F5344CB8AC3E}">
        <p14:creationId xmlns:p14="http://schemas.microsoft.com/office/powerpoint/2010/main" val="275826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CF79FD4A-A0E3-4F17-8664-C7D8EA949AA8}" type="slidenum">
              <a:rPr lang="en-US" smtClean="0"/>
              <a:t>11</a:t>
            </a:fld>
            <a:endParaRPr lang="en-US" dirty="0"/>
          </a:p>
        </p:txBody>
      </p:sp>
    </p:spTree>
    <p:extLst>
      <p:ext uri="{BB962C8B-B14F-4D97-AF65-F5344CB8AC3E}">
        <p14:creationId xmlns:p14="http://schemas.microsoft.com/office/powerpoint/2010/main" val="402148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9FD4A-A0E3-4F17-8664-C7D8EA949AA8}" type="slidenum">
              <a:rPr lang="en-US" smtClean="0"/>
              <a:t>12</a:t>
            </a:fld>
            <a:endParaRPr lang="en-US" dirty="0"/>
          </a:p>
        </p:txBody>
      </p:sp>
    </p:spTree>
    <p:extLst>
      <p:ext uri="{BB962C8B-B14F-4D97-AF65-F5344CB8AC3E}">
        <p14:creationId xmlns:p14="http://schemas.microsoft.com/office/powerpoint/2010/main" val="2314850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1">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6753" cy="6884894"/>
          </a:xfrm>
          <a:prstGeom prst="rect">
            <a:avLst/>
          </a:prstGeom>
        </p:spPr>
      </p:pic>
      <p:pic>
        <p:nvPicPr>
          <p:cNvPr id="34" name="Picture 33"/>
          <p:cNvPicPr>
            <a:picLocks noChangeAspect="1"/>
          </p:cNvPicPr>
          <p:nvPr userDrawn="1"/>
        </p:nvPicPr>
        <p:blipFill rotWithShape="1">
          <a:blip r:embed="rId3">
            <a:extLst>
              <a:ext uri="{28A0092B-C50C-407E-A947-70E740481C1C}">
                <a14:useLocalDpi xmlns:a14="http://schemas.microsoft.com/office/drawing/2010/main" val="0"/>
              </a:ext>
            </a:extLst>
          </a:blip>
          <a:srcRect b="64890"/>
          <a:stretch/>
        </p:blipFill>
        <p:spPr>
          <a:xfrm>
            <a:off x="510988" y="930581"/>
            <a:ext cx="8928847" cy="1763851"/>
          </a:xfrm>
          <a:prstGeom prst="rect">
            <a:avLst/>
          </a:prstGeom>
        </p:spPr>
      </p:pic>
      <p:cxnSp>
        <p:nvCxnSpPr>
          <p:cNvPr id="38" name="Straight Connector 37"/>
          <p:cNvCxnSpPr/>
          <p:nvPr userDrawn="1"/>
        </p:nvCxnSpPr>
        <p:spPr bwMode="auto">
          <a:xfrm>
            <a:off x="1059699" y="3168609"/>
            <a:ext cx="2931567" cy="0"/>
          </a:xfrm>
          <a:prstGeom prst="line">
            <a:avLst/>
          </a:prstGeom>
          <a:solidFill>
            <a:schemeClr val="accent1"/>
          </a:solidFill>
          <a:ln w="222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59102881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4" name="TextBox 3"/>
          <p:cNvSpPr txBox="1"/>
          <p:nvPr userDrawn="1"/>
        </p:nvSpPr>
        <p:spPr>
          <a:xfrm>
            <a:off x="642744" y="463254"/>
            <a:ext cx="10034492" cy="1182568"/>
          </a:xfrm>
          <a:prstGeom prst="rect">
            <a:avLst/>
          </a:prstGeom>
          <a:noFill/>
        </p:spPr>
        <p:txBody>
          <a:bodyPr wrap="square" rtlCol="0">
            <a:spAutoFit/>
          </a:bodyPr>
          <a:lstStyle/>
          <a:p>
            <a:pPr>
              <a:lnSpc>
                <a:spcPts val="10000"/>
              </a:lnSpc>
            </a:pPr>
            <a:r>
              <a:rPr lang="en-US" sz="4400" b="1" dirty="0">
                <a:solidFill>
                  <a:schemeClr val="accent4">
                    <a:lumMod val="95000"/>
                    <a:lumOff val="5000"/>
                  </a:schemeClr>
                </a:solidFill>
                <a:latin typeface="+mj-lt"/>
                <a:ea typeface="Montserrat Bold" charset="0"/>
                <a:cs typeface="Montserrat Bold" charset="0"/>
              </a:rPr>
              <a:t>Agenda</a:t>
            </a:r>
          </a:p>
        </p:txBody>
      </p:sp>
      <p:sp>
        <p:nvSpPr>
          <p:cNvPr id="24" name="Text Placeholder 23"/>
          <p:cNvSpPr>
            <a:spLocks noGrp="1"/>
          </p:cNvSpPr>
          <p:nvPr>
            <p:ph type="body" sz="quarter" idx="11" hasCustomPrompt="1"/>
          </p:nvPr>
        </p:nvSpPr>
        <p:spPr>
          <a:xfrm>
            <a:off x="642744" y="1932808"/>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1</a:t>
            </a:r>
          </a:p>
        </p:txBody>
      </p:sp>
      <p:sp>
        <p:nvSpPr>
          <p:cNvPr id="25" name="Text Placeholder 23"/>
          <p:cNvSpPr>
            <a:spLocks noGrp="1"/>
          </p:cNvSpPr>
          <p:nvPr>
            <p:ph type="body" sz="quarter" idx="12" hasCustomPrompt="1"/>
          </p:nvPr>
        </p:nvSpPr>
        <p:spPr>
          <a:xfrm>
            <a:off x="64274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2</a:t>
            </a:r>
          </a:p>
        </p:txBody>
      </p:sp>
      <p:sp>
        <p:nvSpPr>
          <p:cNvPr id="26" name="Text Placeholder 23"/>
          <p:cNvSpPr>
            <a:spLocks noGrp="1"/>
          </p:cNvSpPr>
          <p:nvPr>
            <p:ph type="body" sz="quarter" idx="13" hasCustomPrompt="1"/>
          </p:nvPr>
        </p:nvSpPr>
        <p:spPr>
          <a:xfrm>
            <a:off x="642742" y="4662291"/>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3</a:t>
            </a:r>
          </a:p>
        </p:txBody>
      </p:sp>
      <p:sp>
        <p:nvSpPr>
          <p:cNvPr id="27" name="Text Placeholder 23"/>
          <p:cNvSpPr>
            <a:spLocks noGrp="1"/>
          </p:cNvSpPr>
          <p:nvPr>
            <p:ph type="body" sz="quarter" idx="14" hasCustomPrompt="1"/>
          </p:nvPr>
        </p:nvSpPr>
        <p:spPr>
          <a:xfrm>
            <a:off x="6639503" y="3258044"/>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5</a:t>
            </a:r>
          </a:p>
        </p:txBody>
      </p:sp>
      <p:sp>
        <p:nvSpPr>
          <p:cNvPr id="28" name="Text Placeholder 23"/>
          <p:cNvSpPr>
            <a:spLocks noGrp="1"/>
          </p:cNvSpPr>
          <p:nvPr>
            <p:ph type="body" sz="quarter" idx="15" hasCustomPrompt="1"/>
          </p:nvPr>
        </p:nvSpPr>
        <p:spPr>
          <a:xfrm>
            <a:off x="6639505" y="1965287"/>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4</a:t>
            </a:r>
          </a:p>
        </p:txBody>
      </p:sp>
      <p:sp>
        <p:nvSpPr>
          <p:cNvPr id="29" name="Text Placeholder 23"/>
          <p:cNvSpPr>
            <a:spLocks noGrp="1"/>
          </p:cNvSpPr>
          <p:nvPr>
            <p:ph type="body" sz="quarter" idx="16" hasCustomPrompt="1"/>
          </p:nvPr>
        </p:nvSpPr>
        <p:spPr>
          <a:xfrm>
            <a:off x="6639503" y="4662290"/>
            <a:ext cx="643351" cy="1109663"/>
          </a:xfrm>
          <a:prstGeom prst="rect">
            <a:avLst/>
          </a:prstGeom>
        </p:spPr>
        <p:txBody>
          <a:bodyPr/>
          <a:lstStyle>
            <a:lvl1pPr marL="0" indent="0">
              <a:buNone/>
              <a:defRPr sz="6600" b="1">
                <a:solidFill>
                  <a:srgbClr val="B3C3D3"/>
                </a:solidFill>
              </a:defRPr>
            </a:lvl1pPr>
            <a:lvl5pPr marL="1371600" indent="0">
              <a:buNone/>
              <a:defRPr/>
            </a:lvl5pPr>
          </a:lstStyle>
          <a:p>
            <a:pPr lvl="0"/>
            <a:r>
              <a:rPr lang="en-US" dirty="0"/>
              <a:t>6</a:t>
            </a:r>
          </a:p>
        </p:txBody>
      </p:sp>
      <p:sp>
        <p:nvSpPr>
          <p:cNvPr id="10"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25575381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 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67599582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4 boxes">
    <p:spTree>
      <p:nvGrpSpPr>
        <p:cNvPr id="1" name=""/>
        <p:cNvGrpSpPr/>
        <p:nvPr/>
      </p:nvGrpSpPr>
      <p:grpSpPr>
        <a:xfrm>
          <a:off x="0" y="0"/>
          <a:ext cx="0" cy="0"/>
          <a:chOff x="0" y="0"/>
          <a:chExt cx="0" cy="0"/>
        </a:xfrm>
      </p:grpSpPr>
      <p:sp>
        <p:nvSpPr>
          <p:cNvPr id="23" name="スライド番号プレースホルダー 3"/>
          <p:cNvSpPr txBox="1">
            <a:spLocks/>
          </p:cNvSpPr>
          <p:nvPr userDrawn="1"/>
        </p:nvSpPr>
        <p:spPr>
          <a:xfrm>
            <a:off x="17151170" y="94327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sp>
        <p:nvSpPr>
          <p:cNvPr id="24" name="スライド番号プレースホルダー 3"/>
          <p:cNvSpPr txBox="1">
            <a:spLocks/>
          </p:cNvSpPr>
          <p:nvPr userDrawn="1"/>
        </p:nvSpPr>
        <p:spPr>
          <a:xfrm>
            <a:off x="17303570" y="9585188"/>
            <a:ext cx="1080120" cy="547688"/>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459DFB-86F3-43FA-8567-2EA6E426AE90}" type="slidenum">
              <a:rPr lang="ja-JP" altLang="en-US" smtClean="0"/>
              <a:pPr/>
              <a:t>‹#›</a:t>
            </a:fld>
            <a:endParaRPr lang="ja-JP" altLang="en-US"/>
          </a:p>
        </p:txBody>
      </p:sp>
      <p:cxnSp>
        <p:nvCxnSpPr>
          <p:cNvPr id="25" name="Straight Connector 24"/>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28" name="Text Placeholder 17"/>
          <p:cNvSpPr>
            <a:spLocks noGrp="1"/>
          </p:cNvSpPr>
          <p:nvPr>
            <p:ph type="body" sz="quarter" idx="12"/>
          </p:nvPr>
        </p:nvSpPr>
        <p:spPr>
          <a:xfrm>
            <a:off x="690563" y="1916264"/>
            <a:ext cx="2443162" cy="4416274"/>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29" name="Text Placeholder 17"/>
          <p:cNvSpPr>
            <a:spLocks noGrp="1"/>
          </p:cNvSpPr>
          <p:nvPr>
            <p:ph type="body" sz="quarter" idx="13"/>
          </p:nvPr>
        </p:nvSpPr>
        <p:spPr>
          <a:xfrm>
            <a:off x="3433551" y="1916263"/>
            <a:ext cx="2443162" cy="4415707"/>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30" name="Text Placeholder 17"/>
          <p:cNvSpPr>
            <a:spLocks noGrp="1"/>
          </p:cNvSpPr>
          <p:nvPr>
            <p:ph type="body" sz="quarter" idx="14"/>
          </p:nvPr>
        </p:nvSpPr>
        <p:spPr>
          <a:xfrm>
            <a:off x="6176443" y="1916263"/>
            <a:ext cx="2443162" cy="4415708"/>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31" name="Text Placeholder 17"/>
          <p:cNvSpPr>
            <a:spLocks noGrp="1"/>
          </p:cNvSpPr>
          <p:nvPr>
            <p:ph type="body" sz="quarter" idx="15"/>
          </p:nvPr>
        </p:nvSpPr>
        <p:spPr>
          <a:xfrm>
            <a:off x="8863430" y="1916263"/>
            <a:ext cx="2443162" cy="4415708"/>
          </a:xfrm>
          <a:prstGeom prst="rect">
            <a:avLst/>
          </a:prstGeom>
          <a:solidFill>
            <a:schemeClr val="accent3">
              <a:lumMod val="95000"/>
            </a:schemeClr>
          </a:solidFill>
        </p:spPr>
        <p:txBody>
          <a:bodyPr/>
          <a:lstStyle>
            <a:lvl1pPr marL="0" indent="0">
              <a:buNone/>
              <a:defRPr/>
            </a:lvl1pPr>
          </a:lstStyle>
          <a:p>
            <a:pPr lvl="0"/>
            <a:endParaRPr lang="en-US" dirty="0"/>
          </a:p>
        </p:txBody>
      </p:sp>
      <p:sp>
        <p:nvSpPr>
          <p:cNvPr id="32"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
        <p:nvSpPr>
          <p:cNvPr id="33" name="Content Placeholder 2"/>
          <p:cNvSpPr>
            <a:spLocks noGrp="1"/>
          </p:cNvSpPr>
          <p:nvPr>
            <p:ph idx="1" hasCustomPrompt="1"/>
          </p:nvPr>
        </p:nvSpPr>
        <p:spPr>
          <a:xfrm>
            <a:off x="429686" y="1356786"/>
            <a:ext cx="11405127" cy="388703"/>
          </a:xfrm>
          <a:prstGeom prst="rect">
            <a:avLst/>
          </a:prstGeom>
        </p:spPr>
        <p:txBody>
          <a:bodyPr/>
          <a:lstStyle>
            <a:lvl1pPr marL="0" indent="0">
              <a:buNone/>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dirty="0"/>
              <a:t>Click to add text</a:t>
            </a:r>
          </a:p>
        </p:txBody>
      </p:sp>
      <p:sp>
        <p:nvSpPr>
          <p:cNvPr id="12"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3837915860"/>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685" y="1478943"/>
            <a:ext cx="7856475" cy="4617057"/>
          </a:xfrm>
          <a:prstGeom prst="rect">
            <a:avLst/>
          </a:prstGeom>
        </p:spPr>
        <p:txBody>
          <a:bodyPr/>
          <a:lstStyle>
            <a:lvl1pPr marL="0" indent="0" algn="l" rtl="0" eaLnBrk="1" fontAlgn="base" hangingPunct="1">
              <a:spcBef>
                <a:spcPct val="50000"/>
              </a:spcBef>
              <a:spcAft>
                <a:spcPct val="0"/>
              </a:spcAft>
              <a:buFont typeface="Wingdings" pitchFamily="2" charset="2"/>
              <a:buNone/>
              <a:defRPr lang="en-US" sz="2200" baseline="0" dirty="0" smtClean="0">
                <a:solidFill>
                  <a:schemeClr val="tx1">
                    <a:lumMod val="85000"/>
                    <a:lumOff val="15000"/>
                  </a:schemeClr>
                </a:solidFill>
                <a:latin typeface="+mn-lt"/>
                <a:ea typeface="+mn-ea"/>
                <a:cs typeface="+mn-cs"/>
              </a:defRPr>
            </a:lvl1pPr>
            <a:lvl2pPr marL="342900" indent="-342900">
              <a:defRPr/>
            </a:lvl2pPr>
            <a:lvl3pPr marL="342900" indent="-342900">
              <a:defRPr/>
            </a:lvl3pPr>
            <a:lvl4pPr marL="342900" indent="-342900">
              <a:buFont typeface="Wingdings" pitchFamily="2" charset="2"/>
              <a:buChar char="§"/>
              <a:defRPr/>
            </a:lvl4pPr>
            <a:lvl5pPr marL="342900" indent="-342900">
              <a:buFont typeface="Wingdings" pitchFamily="2" charset="2"/>
              <a:buChar char="§"/>
              <a:defRPr/>
            </a:lvl5pPr>
          </a:lstStyle>
          <a:p>
            <a:pPr marL="342900" lvl="0" indent="-342900" algn="l" rtl="0" eaLnBrk="1" fontAlgn="base" hangingPunct="1">
              <a:spcBef>
                <a:spcPct val="50000"/>
              </a:spcBef>
              <a:spcAft>
                <a:spcPct val="0"/>
              </a:spcAft>
              <a:buFont typeface="Wingdings" pitchFamily="2" charset="2"/>
              <a:buChar char="§"/>
            </a:pPr>
            <a:r>
              <a:rPr lang="en-US" dirty="0"/>
              <a:t>Click to edit Master text styles</a:t>
            </a:r>
          </a:p>
          <a:p>
            <a:pPr marL="342900" lvl="0" indent="-342900" algn="l" rtl="0" eaLnBrk="1" fontAlgn="base" hangingPunct="1">
              <a:spcBef>
                <a:spcPct val="50000"/>
              </a:spcBef>
              <a:spcAft>
                <a:spcPct val="0"/>
              </a:spcAft>
              <a:buFont typeface="Wingdings" pitchFamily="2" charset="2"/>
              <a:buChar char="§"/>
            </a:pPr>
            <a:endParaRPr lang="en-US" dirty="0"/>
          </a:p>
        </p:txBody>
      </p:sp>
      <p:sp>
        <p:nvSpPr>
          <p:cNvPr id="4" name="TextBox 3"/>
          <p:cNvSpPr txBox="1"/>
          <p:nvPr userDrawn="1"/>
        </p:nvSpPr>
        <p:spPr>
          <a:xfrm>
            <a:off x="558801" y="6574715"/>
            <a:ext cx="875561" cy="253916"/>
          </a:xfrm>
          <a:prstGeom prst="rect">
            <a:avLst/>
          </a:prstGeom>
          <a:noFill/>
        </p:spPr>
        <p:txBody>
          <a:bodyPr wrap="none" rtlCol="0">
            <a:spAutoFit/>
          </a:bodyPr>
          <a:lstStyle/>
          <a:p>
            <a:r>
              <a:rPr lang="en-US" sz="1050" b="1" i="0" dirty="0">
                <a:solidFill>
                  <a:schemeClr val="bg1"/>
                </a:solidFill>
              </a:rPr>
              <a:t>Drat-6/7/18</a:t>
            </a:r>
            <a:endParaRPr lang="en-US" sz="1200" b="1" i="0" dirty="0">
              <a:solidFill>
                <a:schemeClr val="bg1"/>
              </a:solidFill>
            </a:endParaRPr>
          </a:p>
        </p:txBody>
      </p:sp>
      <p:cxnSp>
        <p:nvCxnSpPr>
          <p:cNvPr id="8" name="Straight Connector 7"/>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9" name="Slide Number Placeholder 5"/>
          <p:cNvSpPr txBox="1">
            <a:spLocks/>
          </p:cNvSpPr>
          <p:nvPr userDrawn="1"/>
        </p:nvSpPr>
        <p:spPr>
          <a:xfrm>
            <a:off x="8941050" y="6415049"/>
            <a:ext cx="2986825" cy="365125"/>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1475F6-15BF-E945-87A6-683076D41687}" type="slidenum">
              <a:rPr lang="en-US" smtClean="0"/>
              <a:pPr/>
              <a:t>‹#›</a:t>
            </a:fld>
            <a:endParaRPr lang="en-US" dirty="0"/>
          </a:p>
        </p:txBody>
      </p:sp>
      <p:sp>
        <p:nvSpPr>
          <p:cNvPr id="10" name="Slide Number Placeholder 9"/>
          <p:cNvSpPr>
            <a:spLocks noGrp="1"/>
          </p:cNvSpPr>
          <p:nvPr>
            <p:ph type="sldNum" sz="quarter" idx="10"/>
          </p:nvPr>
        </p:nvSpPr>
        <p:spPr/>
        <p:txBody>
          <a:bodyPr/>
          <a:lstStyle/>
          <a:p>
            <a:fld id="{A01475F6-15BF-E945-87A6-683076D41687}" type="slidenum">
              <a:rPr lang="en-US" smtClean="0"/>
              <a:pPr/>
              <a:t>‹#›</a:t>
            </a:fld>
            <a:endParaRPr lang="en-US" dirty="0"/>
          </a:p>
        </p:txBody>
      </p:sp>
      <p:sp>
        <p:nvSpPr>
          <p:cNvPr id="12" name="Text Placeholder 17"/>
          <p:cNvSpPr>
            <a:spLocks noGrp="1"/>
          </p:cNvSpPr>
          <p:nvPr>
            <p:ph type="body" sz="quarter" idx="19" hasCustomPrompt="1"/>
          </p:nvPr>
        </p:nvSpPr>
        <p:spPr>
          <a:xfrm>
            <a:off x="8634952" y="975927"/>
            <a:ext cx="2979858"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0"/>
          </p:nvPr>
        </p:nvSpPr>
        <p:spPr>
          <a:xfrm>
            <a:off x="8634952" y="1621410"/>
            <a:ext cx="2979858" cy="4464205"/>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4"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58825138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4 boxes side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dirty="0"/>
          </a:p>
        </p:txBody>
      </p:sp>
      <p:sp>
        <p:nvSpPr>
          <p:cNvPr id="5" name="Text Placeholder 6"/>
          <p:cNvSpPr>
            <a:spLocks noGrp="1"/>
          </p:cNvSpPr>
          <p:nvPr>
            <p:ph type="body" sz="quarter" idx="14" hasCustomPrompt="1"/>
          </p:nvPr>
        </p:nvSpPr>
        <p:spPr>
          <a:xfrm>
            <a:off x="393701" y="1489076"/>
            <a:ext cx="5261376" cy="4553505"/>
          </a:xfrm>
          <a:prstGeom prst="rect">
            <a:avLst/>
          </a:prstGeom>
        </p:spPr>
        <p:txBody>
          <a:bodyPr/>
          <a:lstStyle>
            <a:lvl1pPr marL="0" indent="0">
              <a:lnSpc>
                <a:spcPct val="100000"/>
              </a:lnSpc>
              <a:buNone/>
              <a:defRPr/>
            </a:lvl1pPr>
          </a:lstStyle>
          <a:p>
            <a:pPr lvl="0"/>
            <a:r>
              <a:rPr lang="en-US" dirty="0"/>
              <a:t>Click to edit text styles</a:t>
            </a:r>
          </a:p>
        </p:txBody>
      </p:sp>
      <p:sp>
        <p:nvSpPr>
          <p:cNvPr id="6" name="Text Placeholder 17"/>
          <p:cNvSpPr>
            <a:spLocks noGrp="1"/>
          </p:cNvSpPr>
          <p:nvPr>
            <p:ph type="body" sz="quarter" idx="19" hasCustomPrompt="1"/>
          </p:nvPr>
        </p:nvSpPr>
        <p:spPr>
          <a:xfrm>
            <a:off x="6107015"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7" name="Text Placeholder 19"/>
          <p:cNvSpPr>
            <a:spLocks noGrp="1"/>
          </p:cNvSpPr>
          <p:nvPr>
            <p:ph type="body" sz="quarter" idx="20"/>
          </p:nvPr>
        </p:nvSpPr>
        <p:spPr>
          <a:xfrm>
            <a:off x="610701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8" name="Text Placeholder 17"/>
          <p:cNvSpPr>
            <a:spLocks noGrp="1"/>
          </p:cNvSpPr>
          <p:nvPr>
            <p:ph type="body" sz="quarter" idx="21" hasCustomPrompt="1"/>
          </p:nvPr>
        </p:nvSpPr>
        <p:spPr>
          <a:xfrm>
            <a:off x="9079807"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9" name="Text Placeholder 19"/>
          <p:cNvSpPr>
            <a:spLocks noGrp="1"/>
          </p:cNvSpPr>
          <p:nvPr>
            <p:ph type="body" sz="quarter" idx="22"/>
          </p:nvPr>
        </p:nvSpPr>
        <p:spPr>
          <a:xfrm>
            <a:off x="9079808"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0" name="Text Placeholder 17"/>
          <p:cNvSpPr>
            <a:spLocks noGrp="1"/>
          </p:cNvSpPr>
          <p:nvPr>
            <p:ph type="body" sz="quarter" idx="23" hasCustomPrompt="1"/>
          </p:nvPr>
        </p:nvSpPr>
        <p:spPr>
          <a:xfrm>
            <a:off x="6107014" y="3816482"/>
            <a:ext cx="2673757"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1" name="Text Placeholder 19"/>
          <p:cNvSpPr>
            <a:spLocks noGrp="1"/>
          </p:cNvSpPr>
          <p:nvPr>
            <p:ph type="body" sz="quarter" idx="24"/>
          </p:nvPr>
        </p:nvSpPr>
        <p:spPr>
          <a:xfrm>
            <a:off x="6107015" y="4461966"/>
            <a:ext cx="2673757"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2" name="Text Placeholder 17"/>
          <p:cNvSpPr>
            <a:spLocks noGrp="1"/>
          </p:cNvSpPr>
          <p:nvPr>
            <p:ph type="body" sz="quarter" idx="25" hasCustomPrompt="1"/>
          </p:nvPr>
        </p:nvSpPr>
        <p:spPr>
          <a:xfrm>
            <a:off x="9079806" y="1489074"/>
            <a:ext cx="2673759" cy="645483"/>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6"/>
          </p:nvPr>
        </p:nvSpPr>
        <p:spPr>
          <a:xfrm>
            <a:off x="9079807" y="2134558"/>
            <a:ext cx="2673759" cy="1392076"/>
          </a:xfrm>
          <a:prstGeom prst="rect">
            <a:avLst/>
          </a:prstGeom>
          <a:solidFill>
            <a:srgbClr val="F2F2F2"/>
          </a:solidFill>
        </p:spPr>
        <p:txBody>
          <a:bodyPr lIns="228600" tIns="246888">
            <a:normAutofit/>
          </a:bodyPr>
          <a:lstStyle>
            <a:lvl1pPr marL="0" indent="0">
              <a:lnSpc>
                <a:spcPct val="100000"/>
              </a:lnSpc>
              <a:buNone/>
              <a:defRPr lang="en-US" sz="1400" kern="1200" dirty="0" smtClean="0">
                <a:solidFill>
                  <a:schemeClr val="bg2">
                    <a:lumMod val="50000"/>
                  </a:schemeClr>
                </a:solidFill>
                <a:latin typeface="+mn-lt"/>
                <a:ea typeface="+mn-ea"/>
                <a:cs typeface="+mn-cs"/>
              </a:defRPr>
            </a:lvl1pPr>
          </a:lstStyle>
          <a:p>
            <a:pPr lvl="0"/>
            <a:r>
              <a:rPr lang="en-US" dirty="0"/>
              <a:t>Click to edit Master text styles</a:t>
            </a:r>
          </a:p>
        </p:txBody>
      </p:sp>
      <p:sp>
        <p:nvSpPr>
          <p:cNvPr id="15"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001989095"/>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3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dirty="0"/>
          </a:p>
        </p:txBody>
      </p:sp>
      <p:sp>
        <p:nvSpPr>
          <p:cNvPr id="5" name="Text Placeholder 6"/>
          <p:cNvSpPr>
            <a:spLocks noGrp="1"/>
          </p:cNvSpPr>
          <p:nvPr>
            <p:ph type="body" sz="quarter" idx="14" hasCustomPrompt="1"/>
          </p:nvPr>
        </p:nvSpPr>
        <p:spPr>
          <a:xfrm>
            <a:off x="506823" y="1489076"/>
            <a:ext cx="11441113" cy="914059"/>
          </a:xfrm>
          <a:prstGeom prst="rect">
            <a:avLst/>
          </a:prstGeom>
        </p:spPr>
        <p:txBody>
          <a:bodyPr/>
          <a:lstStyle>
            <a:lvl1pPr marL="0" indent="0">
              <a:lnSpc>
                <a:spcPct val="100000"/>
              </a:lnSpc>
              <a:buNone/>
              <a:defRPr/>
            </a:lvl1pPr>
          </a:lstStyle>
          <a:p>
            <a:pPr lvl="0"/>
            <a:r>
              <a:rPr lang="en-US" dirty="0"/>
              <a:t>Click to edit text styles</a:t>
            </a:r>
          </a:p>
        </p:txBody>
      </p:sp>
      <p:sp>
        <p:nvSpPr>
          <p:cNvPr id="6" name="Text Placeholder 17"/>
          <p:cNvSpPr>
            <a:spLocks noGrp="1"/>
          </p:cNvSpPr>
          <p:nvPr>
            <p:ph type="body" sz="quarter" idx="19" hasCustomPrompt="1"/>
          </p:nvPr>
        </p:nvSpPr>
        <p:spPr>
          <a:xfrm>
            <a:off x="8211845"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7" name="Text Placeholder 19"/>
          <p:cNvSpPr>
            <a:spLocks noGrp="1"/>
          </p:cNvSpPr>
          <p:nvPr>
            <p:ph type="body" sz="quarter" idx="20"/>
          </p:nvPr>
        </p:nvSpPr>
        <p:spPr>
          <a:xfrm>
            <a:off x="8211846"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8" name="Straight Connector 7"/>
          <p:cNvCxnSpPr/>
          <p:nvPr userDrawn="1"/>
        </p:nvCxnSpPr>
        <p:spPr bwMode="auto">
          <a:xfrm>
            <a:off x="8419909"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436041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0" name="Text Placeholder 19"/>
          <p:cNvSpPr>
            <a:spLocks noGrp="1"/>
          </p:cNvSpPr>
          <p:nvPr>
            <p:ph type="body" sz="quarter" idx="22"/>
          </p:nvPr>
        </p:nvSpPr>
        <p:spPr>
          <a:xfrm>
            <a:off x="436041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1" name="Straight Connector 10"/>
          <p:cNvCxnSpPr/>
          <p:nvPr userDrawn="1"/>
        </p:nvCxnSpPr>
        <p:spPr bwMode="auto">
          <a:xfrm>
            <a:off x="456848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8" y="2733753"/>
            <a:ext cx="362296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4"/>
          </p:nvPr>
        </p:nvSpPr>
        <p:spPr>
          <a:xfrm>
            <a:off x="496499" y="3586579"/>
            <a:ext cx="3622967" cy="2418295"/>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4" name="Straight Connector 13"/>
          <p:cNvCxnSpPr/>
          <p:nvPr userDrawn="1"/>
        </p:nvCxnSpPr>
        <p:spPr bwMode="auto">
          <a:xfrm>
            <a:off x="704562" y="5884661"/>
            <a:ext cx="734887" cy="123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6"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94707841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4 lower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01475F6-15BF-E945-87A6-683076D41687}" type="slidenum">
              <a:rPr lang="en-US" smtClean="0"/>
              <a:pPr/>
              <a:t>‹#›</a:t>
            </a:fld>
            <a:endParaRPr lang="en-US" dirty="0"/>
          </a:p>
        </p:txBody>
      </p:sp>
      <p:sp>
        <p:nvSpPr>
          <p:cNvPr id="5" name="Text Placeholder 6"/>
          <p:cNvSpPr>
            <a:spLocks noGrp="1"/>
          </p:cNvSpPr>
          <p:nvPr>
            <p:ph type="body" sz="quarter" idx="14" hasCustomPrompt="1"/>
          </p:nvPr>
        </p:nvSpPr>
        <p:spPr>
          <a:xfrm>
            <a:off x="496497" y="1489076"/>
            <a:ext cx="11338317" cy="914059"/>
          </a:xfrm>
          <a:prstGeom prst="rect">
            <a:avLst/>
          </a:prstGeom>
        </p:spPr>
        <p:txBody>
          <a:bodyPr/>
          <a:lstStyle>
            <a:lvl1pPr marL="0" indent="0">
              <a:lnSpc>
                <a:spcPct val="100000"/>
              </a:lnSpc>
              <a:buNone/>
              <a:defRPr/>
            </a:lvl1pPr>
          </a:lstStyle>
          <a:p>
            <a:pPr lvl="0"/>
            <a:r>
              <a:rPr lang="en-US" dirty="0"/>
              <a:t>Click to edit text styles</a:t>
            </a:r>
          </a:p>
        </p:txBody>
      </p:sp>
      <p:sp>
        <p:nvSpPr>
          <p:cNvPr id="6" name="Text Placeholder 17"/>
          <p:cNvSpPr>
            <a:spLocks noGrp="1"/>
          </p:cNvSpPr>
          <p:nvPr>
            <p:ph type="body" sz="quarter" idx="19" hasCustomPrompt="1"/>
          </p:nvPr>
        </p:nvSpPr>
        <p:spPr>
          <a:xfrm>
            <a:off x="6260135"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7" name="Text Placeholder 19"/>
          <p:cNvSpPr>
            <a:spLocks noGrp="1"/>
          </p:cNvSpPr>
          <p:nvPr>
            <p:ph type="body" sz="quarter" idx="20"/>
          </p:nvPr>
        </p:nvSpPr>
        <p:spPr>
          <a:xfrm>
            <a:off x="6260137"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8" name="Straight Connector 7"/>
          <p:cNvCxnSpPr/>
          <p:nvPr userDrawn="1"/>
        </p:nvCxnSpPr>
        <p:spPr bwMode="auto">
          <a:xfrm>
            <a:off x="6468199"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9" name="Text Placeholder 17"/>
          <p:cNvSpPr>
            <a:spLocks noGrp="1"/>
          </p:cNvSpPr>
          <p:nvPr>
            <p:ph type="body" sz="quarter" idx="21" hasCustomPrompt="1"/>
          </p:nvPr>
        </p:nvSpPr>
        <p:spPr>
          <a:xfrm>
            <a:off x="3378318"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0" name="Text Placeholder 19"/>
          <p:cNvSpPr>
            <a:spLocks noGrp="1"/>
          </p:cNvSpPr>
          <p:nvPr>
            <p:ph type="body" sz="quarter" idx="22"/>
          </p:nvPr>
        </p:nvSpPr>
        <p:spPr>
          <a:xfrm>
            <a:off x="3378319"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1" name="Straight Connector 10"/>
          <p:cNvCxnSpPr/>
          <p:nvPr userDrawn="1"/>
        </p:nvCxnSpPr>
        <p:spPr bwMode="auto">
          <a:xfrm>
            <a:off x="3586381"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2" name="Text Placeholder 17"/>
          <p:cNvSpPr>
            <a:spLocks noGrp="1"/>
          </p:cNvSpPr>
          <p:nvPr>
            <p:ph type="body" sz="quarter" idx="23" hasCustomPrompt="1"/>
          </p:nvPr>
        </p:nvSpPr>
        <p:spPr>
          <a:xfrm>
            <a:off x="496499" y="2733753"/>
            <a:ext cx="2673757"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3" name="Text Placeholder 19"/>
          <p:cNvSpPr>
            <a:spLocks noGrp="1"/>
          </p:cNvSpPr>
          <p:nvPr>
            <p:ph type="body" sz="quarter" idx="24"/>
          </p:nvPr>
        </p:nvSpPr>
        <p:spPr>
          <a:xfrm>
            <a:off x="496500" y="3586579"/>
            <a:ext cx="2673757"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4" name="Straight Connector 13"/>
          <p:cNvCxnSpPr/>
          <p:nvPr userDrawn="1"/>
        </p:nvCxnSpPr>
        <p:spPr bwMode="auto">
          <a:xfrm>
            <a:off x="704562"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5" name="Text Placeholder 17"/>
          <p:cNvSpPr>
            <a:spLocks noGrp="1"/>
          </p:cNvSpPr>
          <p:nvPr>
            <p:ph type="body" sz="quarter" idx="25" hasCustomPrompt="1"/>
          </p:nvPr>
        </p:nvSpPr>
        <p:spPr>
          <a:xfrm>
            <a:off x="9141953" y="2733753"/>
            <a:ext cx="2673759" cy="852826"/>
          </a:xfrm>
          <a:prstGeom prst="rect">
            <a:avLst/>
          </a:prstGeom>
          <a:solidFill>
            <a:srgbClr val="F2F2F2"/>
          </a:solidFill>
        </p:spPr>
        <p:txBody>
          <a:bodyPr lIns="228600" tIns="246888"/>
          <a:lstStyle>
            <a:lvl1pPr marL="0" indent="0" algn="l" defTabSz="342900" rtl="0" eaLnBrk="1" latinLnBrk="0" hangingPunct="1">
              <a:lnSpc>
                <a:spcPct val="100000"/>
              </a:lnSpc>
              <a:buNone/>
              <a:defRPr lang="en-US" sz="1600" b="1" kern="1200" dirty="0" smtClean="0">
                <a:solidFill>
                  <a:schemeClr val="tx1"/>
                </a:solidFill>
                <a:latin typeface="+mn-lt"/>
                <a:ea typeface="+mn-ea"/>
                <a:cs typeface="+mn-cs"/>
              </a:defRPr>
            </a:lvl1pPr>
            <a:lvl2pPr marL="342900" indent="0">
              <a:buNone/>
              <a:defRPr lang="en-US" sz="1050" kern="1200" dirty="0" smtClean="0">
                <a:solidFill>
                  <a:schemeClr val="bg2"/>
                </a:solidFill>
                <a:latin typeface="+mn-lt"/>
                <a:ea typeface="+mn-ea"/>
                <a:cs typeface="+mn-cs"/>
              </a:defRPr>
            </a:lvl2pPr>
            <a:lvl3pPr>
              <a:defRPr/>
            </a:lvl3pPr>
          </a:lstStyle>
          <a:p>
            <a:pPr lvl="0"/>
            <a:r>
              <a:rPr lang="en-US" dirty="0"/>
              <a:t>Click to edit subhead</a:t>
            </a:r>
          </a:p>
        </p:txBody>
      </p:sp>
      <p:sp>
        <p:nvSpPr>
          <p:cNvPr id="16" name="Text Placeholder 19"/>
          <p:cNvSpPr>
            <a:spLocks noGrp="1"/>
          </p:cNvSpPr>
          <p:nvPr>
            <p:ph type="body" sz="quarter" idx="26"/>
          </p:nvPr>
        </p:nvSpPr>
        <p:spPr>
          <a:xfrm>
            <a:off x="9141954" y="3586579"/>
            <a:ext cx="2673759" cy="2437149"/>
          </a:xfrm>
          <a:prstGeom prst="rect">
            <a:avLst/>
          </a:prstGeom>
          <a:solidFill>
            <a:srgbClr val="F2F2F2"/>
          </a:solidFill>
        </p:spPr>
        <p:txBody>
          <a:bodyPr lIns="228600" tIns="246888"/>
          <a:lstStyle>
            <a:lvl1pPr marL="0" indent="0">
              <a:lnSpc>
                <a:spcPct val="100000"/>
              </a:lnSpc>
              <a:buNone/>
              <a:defRPr lang="en-US" sz="1600" kern="1200" dirty="0" smtClean="0">
                <a:solidFill>
                  <a:schemeClr val="bg2">
                    <a:lumMod val="50000"/>
                  </a:schemeClr>
                </a:solidFill>
                <a:latin typeface="+mn-lt"/>
                <a:ea typeface="+mn-ea"/>
                <a:cs typeface="+mn-cs"/>
              </a:defRPr>
            </a:lvl1pPr>
          </a:lstStyle>
          <a:p>
            <a:pPr lvl="0"/>
            <a:r>
              <a:rPr lang="en-US" dirty="0"/>
              <a:t>Click to edit Master text styles</a:t>
            </a:r>
          </a:p>
        </p:txBody>
      </p:sp>
      <p:cxnSp>
        <p:nvCxnSpPr>
          <p:cNvPr id="17" name="Straight Connector 16"/>
          <p:cNvCxnSpPr/>
          <p:nvPr userDrawn="1"/>
        </p:nvCxnSpPr>
        <p:spPr bwMode="auto">
          <a:xfrm>
            <a:off x="9350017" y="5884661"/>
            <a:ext cx="542348" cy="4166"/>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9" name="Text Placeholder 7"/>
          <p:cNvSpPr>
            <a:spLocks noGrp="1"/>
          </p:cNvSpPr>
          <p:nvPr>
            <p:ph type="body" sz="quarter" idx="16"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Tree>
    <p:extLst>
      <p:ext uri="{BB962C8B-B14F-4D97-AF65-F5344CB8AC3E}">
        <p14:creationId xmlns:p14="http://schemas.microsoft.com/office/powerpoint/2010/main" val="195148970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sp>
        <p:nvSpPr>
          <p:cNvPr id="7" name="Rectangle 6"/>
          <p:cNvSpPr/>
          <p:nvPr userDrawn="1"/>
        </p:nvSpPr>
        <p:spPr bwMode="auto">
          <a:xfrm>
            <a:off x="-1" y="-1"/>
            <a:ext cx="12197287" cy="4014789"/>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64890"/>
          <a:stretch/>
        </p:blipFill>
        <p:spPr>
          <a:xfrm>
            <a:off x="510988" y="1030593"/>
            <a:ext cx="8928847" cy="176385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269"/>
            <a:ext cx="12197287" cy="1811750"/>
          </a:xfrm>
          <a:prstGeom prst="rect">
            <a:avLst/>
          </a:prstGeom>
        </p:spPr>
      </p:pic>
      <p:sp>
        <p:nvSpPr>
          <p:cNvPr id="5"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2046191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4" name="Rectangle 13"/>
          <p:cNvSpPr/>
          <p:nvPr userDrawn="1"/>
        </p:nvSpPr>
        <p:spPr>
          <a:xfrm>
            <a:off x="9291" y="13836"/>
            <a:ext cx="9697292" cy="6855800"/>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rgbClr val="12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latin typeface="Open Sans Regular" charset="0"/>
            </a:endParaRPr>
          </a:p>
        </p:txBody>
      </p:sp>
      <p:sp>
        <p:nvSpPr>
          <p:cNvPr id="2" name="Title 1"/>
          <p:cNvSpPr>
            <a:spLocks noGrp="1"/>
          </p:cNvSpPr>
          <p:nvPr>
            <p:ph type="title"/>
          </p:nvPr>
        </p:nvSpPr>
        <p:spPr>
          <a:xfrm>
            <a:off x="1890371" y="1754373"/>
            <a:ext cx="5020792" cy="1231106"/>
          </a:xfrm>
          <a:prstGeom prst="rect">
            <a:avLst/>
          </a:prstGeom>
        </p:spPr>
        <p:txBody>
          <a:bodyPr/>
          <a:lstStyle>
            <a:lvl1pPr>
              <a:defRPr sz="4000">
                <a:solidFill>
                  <a:schemeClr val="bg1"/>
                </a:solidFill>
              </a:defRPr>
            </a:lvl1pPr>
          </a:lstStyle>
          <a:p>
            <a:r>
              <a:rPr lang="en-US" dirty="0"/>
              <a:t>Click to edit Master title style</a:t>
            </a:r>
          </a:p>
        </p:txBody>
      </p:sp>
      <p:cxnSp>
        <p:nvCxnSpPr>
          <p:cNvPr id="5" name="Straight Connector 4"/>
          <p:cNvCxnSpPr/>
          <p:nvPr userDrawn="1"/>
        </p:nvCxnSpPr>
        <p:spPr bwMode="auto">
          <a:xfrm>
            <a:off x="1890371" y="3213208"/>
            <a:ext cx="5020792" cy="0"/>
          </a:xfrm>
          <a:prstGeom prst="line">
            <a:avLst/>
          </a:prstGeom>
          <a:solidFill>
            <a:schemeClr val="accent1"/>
          </a:solidFill>
          <a:ln w="63500" cap="flat" cmpd="sng" algn="ctr">
            <a:solidFill>
              <a:schemeClr val="bg1"/>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91894483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381000" y="2185989"/>
            <a:ext cx="2990850" cy="1685925"/>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5" name="Rectangle 4"/>
          <p:cNvSpPr/>
          <p:nvPr userDrawn="1"/>
        </p:nvSpPr>
        <p:spPr bwMode="auto">
          <a:xfrm>
            <a:off x="4000500" y="0"/>
            <a:ext cx="4086226" cy="6858000"/>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Picture Placeholder 6"/>
          <p:cNvSpPr>
            <a:spLocks noGrp="1"/>
          </p:cNvSpPr>
          <p:nvPr>
            <p:ph type="pic" sz="quarter" idx="10"/>
          </p:nvPr>
        </p:nvSpPr>
        <p:spPr>
          <a:xfrm>
            <a:off x="8086726" y="0"/>
            <a:ext cx="4105273" cy="6858000"/>
          </a:xfrm>
          <a:prstGeom prst="rect">
            <a:avLst/>
          </a:prstGeom>
        </p:spPr>
        <p:txBody>
          <a:bodyPr/>
          <a:lstStyle/>
          <a:p>
            <a:endParaRPr lang="en-US" dirty="0"/>
          </a:p>
        </p:txBody>
      </p:sp>
      <p:sp>
        <p:nvSpPr>
          <p:cNvPr id="18" name="Text Placeholder 17"/>
          <p:cNvSpPr>
            <a:spLocks noGrp="1"/>
          </p:cNvSpPr>
          <p:nvPr>
            <p:ph type="body" sz="quarter" idx="11"/>
          </p:nvPr>
        </p:nvSpPr>
        <p:spPr>
          <a:xfrm>
            <a:off x="4386262" y="2143124"/>
            <a:ext cx="3386138" cy="29289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47988" y="6317223"/>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142246437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7" name="Rectangle 6"/>
          <p:cNvSpPr/>
          <p:nvPr userDrawn="1"/>
        </p:nvSpPr>
        <p:spPr bwMode="auto">
          <a:xfrm>
            <a:off x="-1" y="-1"/>
            <a:ext cx="12197287" cy="3389011"/>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260"/>
            <a:ext cx="12197287" cy="1811750"/>
          </a:xfrm>
          <a:prstGeom prst="rect">
            <a:avLst/>
          </a:prstGeom>
        </p:spPr>
      </p:pic>
      <p:sp>
        <p:nvSpPr>
          <p:cNvPr id="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34760857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29686" y="795500"/>
            <a:ext cx="11405127" cy="494459"/>
          </a:xfrm>
          <a:prstGeom prst="rect">
            <a:avLst/>
          </a:prstGeom>
        </p:spPr>
        <p:txBody>
          <a:bodyPr anchor="b"/>
          <a:lstStyle>
            <a:lvl1pPr marL="0" indent="0">
              <a:buNone/>
              <a:defRPr sz="2800" b="1">
                <a:solidFill>
                  <a:srgbClr val="0070C0"/>
                </a:solidFill>
              </a:defRPr>
            </a:lvl1pPr>
          </a:lstStyle>
          <a:p>
            <a:pPr lvl="0"/>
            <a:r>
              <a:rPr lang="en-US" dirty="0"/>
              <a:t>Click to edit text</a:t>
            </a:r>
          </a:p>
        </p:txBody>
      </p:sp>
      <p:sp>
        <p:nvSpPr>
          <p:cNvPr id="18" name="Content Placeholder 2"/>
          <p:cNvSpPr>
            <a:spLocks noGrp="1"/>
          </p:cNvSpPr>
          <p:nvPr>
            <p:ph idx="1"/>
          </p:nvPr>
        </p:nvSpPr>
        <p:spPr>
          <a:xfrm>
            <a:off x="429686" y="1658807"/>
            <a:ext cx="11405127" cy="4328888"/>
          </a:xfrm>
          <a:prstGeom prst="rect">
            <a:avLst/>
          </a:prstGeom>
        </p:spPr>
        <p:txBody>
          <a:bodyPr/>
          <a:lstStyle>
            <a:lvl1pPr>
              <a:defRPr sz="2400">
                <a:solidFill>
                  <a:schemeClr val="tx1">
                    <a:lumMod val="85000"/>
                    <a:lumOff val="15000"/>
                  </a:schemeClr>
                </a:solidFill>
              </a:defRPr>
            </a:lvl1pPr>
            <a:lvl2pPr marL="741363" indent="-300038">
              <a:defRPr sz="2000">
                <a:solidFill>
                  <a:schemeClr val="tx1">
                    <a:lumMod val="85000"/>
                    <a:lumOff val="15000"/>
                  </a:schemeClr>
                </a:solidFill>
              </a:defRPr>
            </a:lvl2pPr>
            <a:lvl3pPr marL="1033463" indent="-179388" defTabSz="1033463">
              <a:defRPr sz="1800">
                <a:solidFill>
                  <a:schemeClr val="tx1">
                    <a:lumMod val="85000"/>
                    <a:lumOff val="15000"/>
                  </a:schemeClr>
                </a:solidFill>
              </a:defRPr>
            </a:lvl3pPr>
            <a:lvl4pPr marL="1377950" indent="-171450">
              <a:buFont typeface="Wingdings" pitchFamily="2" charset="2"/>
              <a:buChar char="§"/>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cxnSp>
        <p:nvCxnSpPr>
          <p:cNvPr id="7" name="Straight Connector 6"/>
          <p:cNvCxnSpPr/>
          <p:nvPr userDrawn="1"/>
        </p:nvCxnSpPr>
        <p:spPr bwMode="auto">
          <a:xfrm>
            <a:off x="534459" y="1375098"/>
            <a:ext cx="1130035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749893265"/>
      </p:ext>
    </p:extLst>
  </p:cSld>
  <p:clrMapOvr>
    <a:masterClrMapping/>
  </p:clrMapOvr>
  <p:transition spd="med">
    <p:pull/>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8" name="Content Placeholder 2"/>
          <p:cNvSpPr>
            <a:spLocks noGrp="1"/>
          </p:cNvSpPr>
          <p:nvPr>
            <p:ph idx="1"/>
          </p:nvPr>
        </p:nvSpPr>
        <p:spPr>
          <a:xfrm>
            <a:off x="429686" y="1453407"/>
            <a:ext cx="4579636" cy="4279483"/>
          </a:xfrm>
          <a:prstGeom prst="rect">
            <a:avLst/>
          </a:prstGeom>
        </p:spPr>
        <p:txBody>
          <a:bodyPr/>
          <a:lstStyle>
            <a:lvl1pPr>
              <a:defRPr sz="2400">
                <a:solidFill>
                  <a:schemeClr val="tx1">
                    <a:lumMod val="85000"/>
                    <a:lumOff val="15000"/>
                  </a:schemeClr>
                </a:solidFill>
              </a:defRPr>
            </a:lvl1pPr>
            <a:lvl2pPr marL="862013" indent="-366713">
              <a:defRPr sz="2000">
                <a:solidFill>
                  <a:schemeClr val="tx1">
                    <a:lumMod val="85000"/>
                    <a:lumOff val="15000"/>
                  </a:schemeClr>
                </a:solidFill>
              </a:defRPr>
            </a:lvl2pPr>
            <a:lvl3pPr marL="1206500" indent="-193675" defTabSz="1033463">
              <a:defRPr sz="1800">
                <a:solidFill>
                  <a:schemeClr val="tx1">
                    <a:lumMod val="85000"/>
                    <a:lumOff val="15000"/>
                  </a:schemeClr>
                </a:solidFill>
              </a:defRPr>
            </a:lvl3pPr>
            <a:lvl4pPr marL="1603375" indent="-225425">
              <a:buFont typeface="Wingdings" pitchFamily="2" charset="2"/>
              <a:buChar char="§"/>
              <a:tabLst>
                <a:tab pos="1603375" algn="l"/>
              </a:tabLst>
              <a:defRPr sz="1600">
                <a:solidFill>
                  <a:schemeClr val="tx1">
                    <a:lumMod val="85000"/>
                    <a:lumOff val="15000"/>
                  </a:schemeClr>
                </a:solidFill>
              </a:defRPr>
            </a:lvl4pPr>
            <a:lvl5pPr>
              <a:buFont typeface="Wingdings" pitchFamily="2"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cxnSp>
        <p:nvCxnSpPr>
          <p:cNvPr id="17" name="Straight Connector 16"/>
          <p:cNvCxnSpPr/>
          <p:nvPr userDrawn="1"/>
        </p:nvCxnSpPr>
        <p:spPr bwMode="auto">
          <a:xfrm>
            <a:off x="0" y="-18923"/>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8" name="Text Placeholder 7"/>
          <p:cNvSpPr>
            <a:spLocks noGrp="1"/>
          </p:cNvSpPr>
          <p:nvPr>
            <p:ph type="body" sz="quarter" idx="10" hasCustomPrompt="1"/>
          </p:nvPr>
        </p:nvSpPr>
        <p:spPr>
          <a:xfrm>
            <a:off x="429686" y="723568"/>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
        <p:nvSpPr>
          <p:cNvPr id="3" name="Picture Placeholder 2"/>
          <p:cNvSpPr>
            <a:spLocks noGrp="1"/>
          </p:cNvSpPr>
          <p:nvPr>
            <p:ph type="pic" sz="quarter" idx="11"/>
          </p:nvPr>
        </p:nvSpPr>
        <p:spPr>
          <a:xfrm>
            <a:off x="5430838" y="1454150"/>
            <a:ext cx="6162675" cy="4278313"/>
          </a:xfrm>
          <a:prstGeom prst="rect">
            <a:avLst/>
          </a:prstGeom>
        </p:spPr>
        <p:txBody>
          <a:bodyPr/>
          <a:lstStyle/>
          <a:p>
            <a:endParaRPr lang="en-US"/>
          </a:p>
        </p:txBody>
      </p:sp>
    </p:spTree>
    <p:extLst>
      <p:ext uri="{BB962C8B-B14F-4D97-AF65-F5344CB8AC3E}">
        <p14:creationId xmlns:p14="http://schemas.microsoft.com/office/powerpoint/2010/main" val="3169551648"/>
      </p:ext>
    </p:extLst>
  </p:cSld>
  <p:clrMapOvr>
    <a:masterClrMapping/>
  </p:clrMapOvr>
  <p:transition spd="med">
    <p:pull/>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696" y="999460"/>
            <a:ext cx="5613991" cy="5631927"/>
          </a:xfrm>
          <a:prstGeom prst="rect">
            <a:avLst/>
          </a:prstGeom>
        </p:spPr>
      </p:pic>
      <p:sp>
        <p:nvSpPr>
          <p:cNvPr id="7" name="Content Placeholder 6"/>
          <p:cNvSpPr>
            <a:spLocks noGrp="1"/>
          </p:cNvSpPr>
          <p:nvPr>
            <p:ph sz="quarter" idx="11"/>
          </p:nvPr>
        </p:nvSpPr>
        <p:spPr>
          <a:xfrm>
            <a:off x="974725" y="1828165"/>
            <a:ext cx="3438525" cy="3328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bwMode="auto">
          <a:xfrm>
            <a:off x="0" y="9358"/>
            <a:ext cx="12192000" cy="0"/>
          </a:xfrm>
          <a:prstGeom prst="line">
            <a:avLst/>
          </a:prstGeom>
          <a:solidFill>
            <a:schemeClr val="accent1"/>
          </a:solidFill>
          <a:ln w="28575" cap="flat" cmpd="sng" algn="ctr">
            <a:solidFill>
              <a:srgbClr val="121A45"/>
            </a:solidFill>
            <a:prstDash val="solid"/>
            <a:round/>
            <a:headEnd type="none" w="med" len="med"/>
            <a:tailEnd type="none" w="med" len="med"/>
          </a:ln>
          <a:effectLst/>
        </p:spPr>
      </p:cxnSp>
      <p:sp>
        <p:nvSpPr>
          <p:cNvPr id="6" name="Text Placeholder 7"/>
          <p:cNvSpPr>
            <a:spLocks noGrp="1"/>
          </p:cNvSpPr>
          <p:nvPr>
            <p:ph type="body" sz="quarter" idx="12" hasCustomPrompt="1"/>
          </p:nvPr>
        </p:nvSpPr>
        <p:spPr>
          <a:xfrm>
            <a:off x="429686" y="859466"/>
            <a:ext cx="11405127" cy="494459"/>
          </a:xfrm>
          <a:prstGeom prst="rect">
            <a:avLst/>
          </a:prstGeom>
        </p:spPr>
        <p:txBody>
          <a:bodyPr anchor="b"/>
          <a:lstStyle>
            <a:lvl1pPr marL="0" indent="0">
              <a:buNone/>
              <a:defRPr sz="2400" b="1">
                <a:solidFill>
                  <a:srgbClr val="0070C0"/>
                </a:solidFill>
              </a:defRPr>
            </a:lvl1pPr>
          </a:lstStyle>
          <a:p>
            <a:pPr lvl="0"/>
            <a:r>
              <a:rPr lang="en-US" dirty="0"/>
              <a:t>Click to edit text</a:t>
            </a:r>
          </a:p>
        </p:txBody>
      </p:sp>
      <p:sp>
        <p:nvSpPr>
          <p:cNvPr id="8"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cxnSp>
        <p:nvCxnSpPr>
          <p:cNvPr id="9" name="Straight Connector 8"/>
          <p:cNvCxnSpPr/>
          <p:nvPr userDrawn="1"/>
        </p:nvCxnSpPr>
        <p:spPr bwMode="auto">
          <a:xfrm>
            <a:off x="534459" y="1566822"/>
            <a:ext cx="4613274" cy="0"/>
          </a:xfrm>
          <a:prstGeom prst="line">
            <a:avLst/>
          </a:prstGeom>
          <a:solidFill>
            <a:schemeClr val="accent1"/>
          </a:solidFill>
          <a:ln w="635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131479204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Slide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3836"/>
            <a:ext cx="7656576" cy="6844164"/>
          </a:xfrm>
          <a:custGeom>
            <a:avLst/>
            <a:gdLst>
              <a:gd name="connsiteX0" fmla="*/ 0 w 5167417"/>
              <a:gd name="connsiteY0" fmla="*/ 0 h 6844164"/>
              <a:gd name="connsiteX1" fmla="*/ 5167417 w 5167417"/>
              <a:gd name="connsiteY1" fmla="*/ 0 h 6844164"/>
              <a:gd name="connsiteX2" fmla="*/ 3615257 w 5167417"/>
              <a:gd name="connsiteY2" fmla="*/ 6844164 h 6844164"/>
              <a:gd name="connsiteX3" fmla="*/ 0 w 5167417"/>
              <a:gd name="connsiteY3" fmla="*/ 6844164 h 6844164"/>
            </a:gdLst>
            <a:ahLst/>
            <a:cxnLst>
              <a:cxn ang="0">
                <a:pos x="connsiteX0" y="connsiteY0"/>
              </a:cxn>
              <a:cxn ang="0">
                <a:pos x="connsiteX1" y="connsiteY1"/>
              </a:cxn>
              <a:cxn ang="0">
                <a:pos x="connsiteX2" y="connsiteY2"/>
              </a:cxn>
              <a:cxn ang="0">
                <a:pos x="connsiteX3" y="connsiteY3"/>
              </a:cxn>
            </a:cxnLst>
            <a:rect l="l" t="t" r="r" b="b"/>
            <a:pathLst>
              <a:path w="5167417" h="6844164">
                <a:moveTo>
                  <a:pt x="0" y="0"/>
                </a:moveTo>
                <a:lnTo>
                  <a:pt x="5167417" y="0"/>
                </a:lnTo>
                <a:lnTo>
                  <a:pt x="3615257" y="6844164"/>
                </a:lnTo>
                <a:lnTo>
                  <a:pt x="0" y="6844164"/>
                </a:lnTo>
                <a:close/>
              </a:path>
            </a:pathLst>
          </a:custGeom>
        </p:spPr>
        <p:txBody>
          <a:bodyPr wrap="square">
            <a:noAutofit/>
          </a:bodyPr>
          <a:lstStyle/>
          <a:p>
            <a:endParaRPr lang="en-US" dirty="0"/>
          </a:p>
        </p:txBody>
      </p:sp>
      <p:sp>
        <p:nvSpPr>
          <p:cNvPr id="11" name="Text Placeholder 61"/>
          <p:cNvSpPr>
            <a:spLocks noGrp="1"/>
          </p:cNvSpPr>
          <p:nvPr>
            <p:ph type="body" sz="quarter" idx="11"/>
          </p:nvPr>
        </p:nvSpPr>
        <p:spPr>
          <a:xfrm>
            <a:off x="7790688" y="658813"/>
            <a:ext cx="3499104" cy="1304099"/>
          </a:xfrm>
          <a:prstGeom prst="rect">
            <a:avLst/>
          </a:prstGeom>
        </p:spPr>
        <p:txBody>
          <a:bodyPr>
            <a:normAutofit/>
          </a:bodyPr>
          <a:lstStyle>
            <a:lvl1pPr>
              <a:defRPr sz="2800" b="1">
                <a:solidFill>
                  <a:schemeClr val="tx1"/>
                </a:solidFill>
              </a:defRPr>
            </a:lvl1pPr>
          </a:lstStyle>
          <a:p>
            <a:pPr lvl="0"/>
            <a:r>
              <a:rPr lang="en-US" dirty="0"/>
              <a:t>Click to edit Master text styles</a:t>
            </a:r>
          </a:p>
        </p:txBody>
      </p:sp>
      <p:sp>
        <p:nvSpPr>
          <p:cNvPr id="18" name="Content Placeholder 17"/>
          <p:cNvSpPr>
            <a:spLocks noGrp="1"/>
          </p:cNvSpPr>
          <p:nvPr>
            <p:ph sz="quarter" idx="12"/>
          </p:nvPr>
        </p:nvSpPr>
        <p:spPr>
          <a:xfrm>
            <a:off x="7802563" y="2255838"/>
            <a:ext cx="3756025" cy="4021137"/>
          </a:xfrm>
          <a:prstGeom prst="rect">
            <a:avLst/>
          </a:prstGeo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47988" y="6331971"/>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spTree>
    <p:extLst>
      <p:ext uri="{BB962C8B-B14F-4D97-AF65-F5344CB8AC3E}">
        <p14:creationId xmlns:p14="http://schemas.microsoft.com/office/powerpoint/2010/main" val="12308321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3" name="Rectangle 12"/>
          <p:cNvSpPr/>
          <p:nvPr userDrawn="1"/>
        </p:nvSpPr>
        <p:spPr bwMode="auto">
          <a:xfrm>
            <a:off x="0" y="0"/>
            <a:ext cx="12192000" cy="643467"/>
          </a:xfrm>
          <a:prstGeom prst="rect">
            <a:avLst/>
          </a:prstGeom>
          <a:solidFill>
            <a:srgbClr val="121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7" name="Slide Number Placeholder 5"/>
          <p:cNvSpPr>
            <a:spLocks noGrp="1"/>
          </p:cNvSpPr>
          <p:nvPr>
            <p:ph type="sldNum" sz="quarter" idx="4"/>
          </p:nvPr>
        </p:nvSpPr>
        <p:spPr>
          <a:xfrm>
            <a:off x="8992565" y="6279345"/>
            <a:ext cx="2986825" cy="365125"/>
          </a:xfrm>
          <a:prstGeom prst="rect">
            <a:avLst/>
          </a:prstGeom>
        </p:spPr>
        <p:txBody>
          <a:bodyPr vert="horz" lIns="91440" tIns="45720" rIns="91440" bIns="45720" rtlCol="0" anchor="ctr"/>
          <a:lstStyle>
            <a:lvl1pPr algn="r">
              <a:defRPr sz="1100" b="0" i="0">
                <a:solidFill>
                  <a:schemeClr val="tx1"/>
                </a:solidFill>
                <a:latin typeface="Arial" charset="0"/>
                <a:ea typeface="Arial" charset="0"/>
                <a:cs typeface="Arial" charset="0"/>
              </a:defRPr>
            </a:lvl1pPr>
          </a:lstStyle>
          <a:p>
            <a:fld id="{A01475F6-15BF-E945-87A6-683076D41687}" type="slidenum">
              <a:rPr lang="en-US" smtClean="0"/>
              <a:pPr/>
              <a:t>‹#›</a:t>
            </a:fld>
            <a:endParaRPr lang="en-US" dirty="0"/>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744636" y="176158"/>
            <a:ext cx="2861407" cy="291149"/>
          </a:xfrm>
          <a:prstGeom prst="rect">
            <a:avLst/>
          </a:prstGeom>
        </p:spPr>
      </p:pic>
      <p:pic>
        <p:nvPicPr>
          <p:cNvPr id="11" name="Picture 10"/>
          <p:cNvPicPr>
            <a:picLocks noChangeAspect="1"/>
          </p:cNvPicPr>
          <p:nvPr userDrawn="1"/>
        </p:nvPicPr>
        <p:blipFill rotWithShape="1">
          <a:blip r:embed="rId19">
            <a:extLst>
              <a:ext uri="{28A0092B-C50C-407E-A947-70E740481C1C}">
                <a14:useLocalDpi xmlns:a14="http://schemas.microsoft.com/office/drawing/2010/main" val="0"/>
              </a:ext>
            </a:extLst>
          </a:blip>
          <a:srcRect b="67668"/>
          <a:stretch/>
        </p:blipFill>
        <p:spPr>
          <a:xfrm>
            <a:off x="380999" y="92639"/>
            <a:ext cx="2518724" cy="458185"/>
          </a:xfrm>
          <a:prstGeom prst="rect">
            <a:avLst/>
          </a:prstGeom>
        </p:spPr>
      </p:pic>
    </p:spTree>
    <p:extLst>
      <p:ext uri="{BB962C8B-B14F-4D97-AF65-F5344CB8AC3E}">
        <p14:creationId xmlns:p14="http://schemas.microsoft.com/office/powerpoint/2010/main" val="4023243835"/>
      </p:ext>
    </p:extLst>
  </p:cSld>
  <p:clrMap bg1="lt1" tx1="dk1" bg2="lt2" tx2="dk2" accent1="accent1" accent2="accent2" accent3="accent3" accent4="accent4" accent5="accent5" accent6="accent6" hlink="hlink" folHlink="folHlink"/>
  <p:sldLayoutIdLst>
    <p:sldLayoutId id="2147483768" r:id="rId1"/>
    <p:sldLayoutId id="2147483783" r:id="rId2"/>
    <p:sldLayoutId id="2147483781" r:id="rId3"/>
    <p:sldLayoutId id="2147483782" r:id="rId4"/>
    <p:sldLayoutId id="2147483787" r:id="rId5"/>
    <p:sldLayoutId id="2147483776" r:id="rId6"/>
    <p:sldLayoutId id="2147483778" r:id="rId7"/>
    <p:sldLayoutId id="2147483779" r:id="rId8"/>
    <p:sldLayoutId id="2147483780" r:id="rId9"/>
    <p:sldLayoutId id="2147483788" r:id="rId10"/>
    <p:sldLayoutId id="2147483774" r:id="rId11"/>
    <p:sldLayoutId id="2147483789" r:id="rId12"/>
    <p:sldLayoutId id="2147483777" r:id="rId13"/>
    <p:sldLayoutId id="2147483784" r:id="rId14"/>
    <p:sldLayoutId id="2147483785" r:id="rId15"/>
    <p:sldLayoutId id="2147483786" r:id="rId16"/>
  </p:sldLayoutIdLst>
  <p:transition spd="med">
    <p:pull/>
  </p:transition>
  <p:hf hdr="0" ftr="0" dt="0"/>
  <p:txStyles>
    <p:titleStyle>
      <a:lvl1pPr algn="l" rtl="0" eaLnBrk="1" fontAlgn="base" hangingPunct="1">
        <a:spcBef>
          <a:spcPct val="0"/>
        </a:spcBef>
        <a:spcAft>
          <a:spcPct val="0"/>
        </a:spcAft>
        <a:defRPr sz="3200" b="1" baseline="0">
          <a:solidFill>
            <a:schemeClr val="tx1"/>
          </a:solidFill>
          <a:latin typeface="+mj-lt"/>
          <a:ea typeface="+mj-ea"/>
          <a:cs typeface="+mj-cs"/>
        </a:defRPr>
      </a:lvl1pPr>
      <a:lvl2pPr algn="ctr" rtl="0" eaLnBrk="1" fontAlgn="base" hangingPunct="1">
        <a:spcBef>
          <a:spcPct val="0"/>
        </a:spcBef>
        <a:spcAft>
          <a:spcPct val="0"/>
        </a:spcAft>
        <a:defRPr sz="1950" b="1">
          <a:solidFill>
            <a:schemeClr val="bg1"/>
          </a:solidFill>
          <a:latin typeface="Arial" charset="0"/>
        </a:defRPr>
      </a:lvl2pPr>
      <a:lvl3pPr algn="ctr" rtl="0" eaLnBrk="1" fontAlgn="base" hangingPunct="1">
        <a:spcBef>
          <a:spcPct val="0"/>
        </a:spcBef>
        <a:spcAft>
          <a:spcPct val="0"/>
        </a:spcAft>
        <a:defRPr sz="1950" b="1">
          <a:solidFill>
            <a:schemeClr val="bg1"/>
          </a:solidFill>
          <a:latin typeface="Arial" charset="0"/>
        </a:defRPr>
      </a:lvl3pPr>
      <a:lvl4pPr algn="ctr" rtl="0" eaLnBrk="1" fontAlgn="base" hangingPunct="1">
        <a:spcBef>
          <a:spcPct val="0"/>
        </a:spcBef>
        <a:spcAft>
          <a:spcPct val="0"/>
        </a:spcAft>
        <a:defRPr sz="1950" b="1">
          <a:solidFill>
            <a:schemeClr val="bg1"/>
          </a:solidFill>
          <a:latin typeface="Arial" charset="0"/>
        </a:defRPr>
      </a:lvl4pPr>
      <a:lvl5pPr algn="ctr" rtl="0" eaLnBrk="1" fontAlgn="base" hangingPunct="1">
        <a:spcBef>
          <a:spcPct val="0"/>
        </a:spcBef>
        <a:spcAft>
          <a:spcPct val="0"/>
        </a:spcAft>
        <a:defRPr sz="1950" b="1">
          <a:solidFill>
            <a:schemeClr val="bg1"/>
          </a:solidFill>
          <a:latin typeface="Arial" charset="0"/>
        </a:defRPr>
      </a:lvl5pPr>
      <a:lvl6pPr marL="342900" algn="ctr" rtl="0" eaLnBrk="1" fontAlgn="base" hangingPunct="1">
        <a:spcBef>
          <a:spcPct val="0"/>
        </a:spcBef>
        <a:spcAft>
          <a:spcPct val="0"/>
        </a:spcAft>
        <a:defRPr sz="1950" b="1">
          <a:solidFill>
            <a:schemeClr val="bg1"/>
          </a:solidFill>
          <a:latin typeface="Arial" charset="0"/>
        </a:defRPr>
      </a:lvl6pPr>
      <a:lvl7pPr marL="685800" algn="ctr" rtl="0" eaLnBrk="1" fontAlgn="base" hangingPunct="1">
        <a:spcBef>
          <a:spcPct val="0"/>
        </a:spcBef>
        <a:spcAft>
          <a:spcPct val="0"/>
        </a:spcAft>
        <a:defRPr sz="1950" b="1">
          <a:solidFill>
            <a:schemeClr val="bg1"/>
          </a:solidFill>
          <a:latin typeface="Arial" charset="0"/>
        </a:defRPr>
      </a:lvl7pPr>
      <a:lvl8pPr marL="1028700" algn="ctr" rtl="0" eaLnBrk="1" fontAlgn="base" hangingPunct="1">
        <a:spcBef>
          <a:spcPct val="0"/>
        </a:spcBef>
        <a:spcAft>
          <a:spcPct val="0"/>
        </a:spcAft>
        <a:defRPr sz="1950" b="1">
          <a:solidFill>
            <a:schemeClr val="bg1"/>
          </a:solidFill>
          <a:latin typeface="Arial" charset="0"/>
        </a:defRPr>
      </a:lvl8pPr>
      <a:lvl9pPr marL="1371600" algn="ctr" rtl="0" eaLnBrk="1" fontAlgn="base" hangingPunct="1">
        <a:spcBef>
          <a:spcPct val="0"/>
        </a:spcBef>
        <a:spcAft>
          <a:spcPct val="0"/>
        </a:spcAft>
        <a:defRPr sz="1950" b="1">
          <a:solidFill>
            <a:schemeClr val="bg1"/>
          </a:solidFill>
          <a:latin typeface="Arial" charset="0"/>
        </a:defRPr>
      </a:lvl9pPr>
    </p:titleStyle>
    <p:body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federalregister.gov/select-citation/2016/12/05/49-CFR-40.191" TargetMode="External"/><Relationship Id="rId2" Type="http://schemas.openxmlformats.org/officeDocument/2006/relationships/hyperlink" Target="https://www.federalregister.gov/select-citation/2016/12/05/49-CFR-40.261"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federalregister.gov/select-citation/2016/12/05/49-CFR-382.10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federalregister.gov/select-citation/2016/12/05/49-CFR-40.19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clearinghouse.fmcsa.dot.gov/"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fmcsa.dot.gov/regulations/commercial-drivers-license-drug-and-alcohol-clearinghous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learinghouse.fmcsa.dot.gov/"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mailto:clearinghouse@dot.gov"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8855" y="3481356"/>
            <a:ext cx="6447826" cy="400110"/>
          </a:xfrm>
          <a:prstGeom prst="rect">
            <a:avLst/>
          </a:prstGeom>
        </p:spPr>
        <p:txBody>
          <a:bodyPr wrap="square">
            <a:spAutoFit/>
          </a:bodyPr>
          <a:lstStyle/>
          <a:p>
            <a:pPr>
              <a:spcAft>
                <a:spcPts val="600"/>
              </a:spcAft>
            </a:pPr>
            <a:r>
              <a:rPr lang="en-US" sz="2000" dirty="0">
                <a:solidFill>
                  <a:schemeClr val="bg1"/>
                </a:solidFill>
              </a:rPr>
              <a:t>School Bus Transportation Supervisors of New Jersey</a:t>
            </a:r>
          </a:p>
        </p:txBody>
      </p:sp>
      <p:sp>
        <p:nvSpPr>
          <p:cNvPr id="3" name="Rectangle 2">
            <a:extLst>
              <a:ext uri="{FF2B5EF4-FFF2-40B4-BE49-F238E27FC236}">
                <a16:creationId xmlns:a16="http://schemas.microsoft.com/office/drawing/2014/main" id="{445CD136-309D-439A-874E-20B30BE7B14D}"/>
              </a:ext>
            </a:extLst>
          </p:cNvPr>
          <p:cNvSpPr/>
          <p:nvPr/>
        </p:nvSpPr>
        <p:spPr>
          <a:xfrm>
            <a:off x="948855" y="3919412"/>
            <a:ext cx="4316318" cy="369332"/>
          </a:xfrm>
          <a:prstGeom prst="rect">
            <a:avLst/>
          </a:prstGeom>
        </p:spPr>
        <p:txBody>
          <a:bodyPr wrap="square">
            <a:spAutoFit/>
          </a:bodyPr>
          <a:lstStyle/>
          <a:p>
            <a:pPr>
              <a:spcAft>
                <a:spcPts val="600"/>
              </a:spcAft>
            </a:pPr>
            <a:r>
              <a:rPr lang="en-US" dirty="0">
                <a:solidFill>
                  <a:schemeClr val="bg1"/>
                </a:solidFill>
              </a:rPr>
              <a:t>December 6</a:t>
            </a:r>
            <a:r>
              <a:rPr lang="en-US" baseline="30000" dirty="0">
                <a:solidFill>
                  <a:schemeClr val="bg1"/>
                </a:solidFill>
              </a:rPr>
              <a:t>th</a:t>
            </a:r>
            <a:r>
              <a:rPr lang="en-US" dirty="0">
                <a:solidFill>
                  <a:schemeClr val="bg1"/>
                </a:solidFill>
              </a:rPr>
              <a:t>, 2019</a:t>
            </a:r>
          </a:p>
        </p:txBody>
      </p:sp>
    </p:spTree>
    <p:extLst>
      <p:ext uri="{BB962C8B-B14F-4D97-AF65-F5344CB8AC3E}">
        <p14:creationId xmlns:p14="http://schemas.microsoft.com/office/powerpoint/2010/main" val="817690689"/>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07863-A0C7-4A2E-869C-B3A566C9770B}"/>
              </a:ext>
            </a:extLst>
          </p:cNvPr>
          <p:cNvPicPr>
            <a:picLocks noChangeAspect="1"/>
          </p:cNvPicPr>
          <p:nvPr/>
        </p:nvPicPr>
        <p:blipFill>
          <a:blip r:embed="rId2"/>
          <a:stretch>
            <a:fillRect/>
          </a:stretch>
        </p:blipFill>
        <p:spPr>
          <a:xfrm>
            <a:off x="607703" y="846914"/>
            <a:ext cx="7391518" cy="5668297"/>
          </a:xfrm>
          <a:prstGeom prst="rect">
            <a:avLst/>
          </a:prstGeom>
        </p:spPr>
      </p:pic>
      <p:sp>
        <p:nvSpPr>
          <p:cNvPr id="6" name="Text Placeholder 5"/>
          <p:cNvSpPr>
            <a:spLocks noGrp="1"/>
          </p:cNvSpPr>
          <p:nvPr>
            <p:ph type="body" sz="quarter" idx="20"/>
          </p:nvPr>
        </p:nvSpPr>
        <p:spPr>
          <a:xfrm>
            <a:off x="8364683" y="846914"/>
            <a:ext cx="3480954" cy="5772095"/>
          </a:xfrm>
        </p:spPr>
        <p:txBody>
          <a:bodyPr>
            <a:normAutofit fontScale="85000" lnSpcReduction="10000"/>
          </a:bodyPr>
          <a:lstStyle/>
          <a:p>
            <a:pPr marL="0" lvl="1" indent="0">
              <a:spcBef>
                <a:spcPts val="600"/>
              </a:spcBef>
              <a:spcAft>
                <a:spcPts val="600"/>
              </a:spcAft>
              <a:buNone/>
            </a:pPr>
            <a:r>
              <a:rPr lang="en-US" sz="2400" b="1" dirty="0">
                <a:solidFill>
                  <a:schemeClr val="tx1"/>
                </a:solidFill>
              </a:rPr>
              <a:t>Clearinghouse Assistants </a:t>
            </a:r>
          </a:p>
          <a:p>
            <a:pPr marL="0" lvl="1" indent="0" defTabSz="914400">
              <a:spcBef>
                <a:spcPts val="600"/>
              </a:spcBef>
              <a:spcAft>
                <a:spcPts val="600"/>
              </a:spcAft>
              <a:buNone/>
            </a:pPr>
            <a:r>
              <a:rPr lang="en-US" sz="2400" dirty="0">
                <a:solidFill>
                  <a:srgbClr val="0070C0"/>
                </a:solidFill>
              </a:rPr>
              <a:t>All Assistants </a:t>
            </a:r>
            <a:r>
              <a:rPr lang="en-US" sz="2400" b="1" dirty="0">
                <a:solidFill>
                  <a:srgbClr val="0070C0"/>
                </a:solidFill>
              </a:rPr>
              <a:t>must</a:t>
            </a:r>
            <a:r>
              <a:rPr lang="en-US" sz="2400" dirty="0">
                <a:solidFill>
                  <a:srgbClr val="0070C0"/>
                </a:solidFill>
              </a:rPr>
              <a:t> be invited to register in the Clearinghouse </a:t>
            </a:r>
          </a:p>
          <a:p>
            <a:pPr marL="509905" lvl="1" indent="-342900" defTabSz="914400">
              <a:spcBef>
                <a:spcPts val="600"/>
              </a:spcBef>
              <a:spcAft>
                <a:spcPts val="600"/>
              </a:spcAft>
              <a:buFont typeface="Wingdings" panose="05000000000000000000" pitchFamily="2" charset="2"/>
              <a:buChar char="§"/>
            </a:pPr>
            <a:r>
              <a:rPr lang="en-US" sz="1800" b="1" dirty="0">
                <a:solidFill>
                  <a:schemeClr val="tx1"/>
                </a:solidFill>
              </a:rPr>
              <a:t>C/TPA Assistant </a:t>
            </a:r>
            <a:r>
              <a:rPr lang="en-US" sz="1800" dirty="0">
                <a:solidFill>
                  <a:schemeClr val="tx1"/>
                </a:solidFill>
              </a:rPr>
              <a:t>enters violation information and queries the Clearinghouse on behalf of the  authorized C/TPA; may support multiple C/TPAs</a:t>
            </a:r>
          </a:p>
          <a:p>
            <a:pPr marL="509905" lvl="1" indent="-342900" defTabSz="914400">
              <a:spcBef>
                <a:spcPts val="600"/>
              </a:spcBef>
              <a:spcAft>
                <a:spcPts val="600"/>
              </a:spcAft>
              <a:buFont typeface="Wingdings" panose="05000000000000000000" pitchFamily="2" charset="2"/>
              <a:buChar char="§"/>
            </a:pPr>
            <a:r>
              <a:rPr lang="en-US" sz="1800" b="1" dirty="0">
                <a:solidFill>
                  <a:schemeClr val="tx1"/>
                </a:solidFill>
              </a:rPr>
              <a:t>MRO Assistant </a:t>
            </a:r>
            <a:r>
              <a:rPr lang="en-US" sz="1800" dirty="0">
                <a:solidFill>
                  <a:schemeClr val="tx1"/>
                </a:solidFill>
              </a:rPr>
              <a:t>enters violation information into the Clearinghouse on behalf of the authorized MRO; may support multiple MROs</a:t>
            </a:r>
          </a:p>
          <a:p>
            <a:pPr marL="509905" lvl="1" indent="-342900" defTabSz="914400">
              <a:spcBef>
                <a:spcPts val="600"/>
              </a:spcBef>
              <a:spcAft>
                <a:spcPts val="600"/>
              </a:spcAft>
              <a:buFont typeface="Wingdings" panose="05000000000000000000" pitchFamily="2" charset="2"/>
              <a:buChar char="§"/>
            </a:pPr>
            <a:r>
              <a:rPr lang="en-US" sz="1800" b="1" dirty="0">
                <a:solidFill>
                  <a:schemeClr val="tx1"/>
                </a:solidFill>
              </a:rPr>
              <a:t>SAP Assistant </a:t>
            </a:r>
            <a:r>
              <a:rPr lang="en-US" sz="1800" dirty="0">
                <a:solidFill>
                  <a:schemeClr val="tx1"/>
                </a:solidFill>
              </a:rPr>
              <a:t>enters RTD information into the Clearinghouse on behalf of the authorized SAP; may support multiple SAPs</a:t>
            </a:r>
            <a:endParaRPr lang="en-US" sz="1800" b="1" dirty="0">
              <a:solidFill>
                <a:schemeClr val="tx1"/>
              </a:solidFill>
            </a:endParaRPr>
          </a:p>
          <a:p>
            <a:endParaRPr lang="en-US" dirty="0"/>
          </a:p>
        </p:txBody>
      </p:sp>
    </p:spTree>
    <p:extLst>
      <p:ext uri="{BB962C8B-B14F-4D97-AF65-F5344CB8AC3E}">
        <p14:creationId xmlns:p14="http://schemas.microsoft.com/office/powerpoint/2010/main" val="138199125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Drivers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11</a:t>
            </a:fld>
            <a:endParaRPr lang="en-US" dirty="0"/>
          </a:p>
        </p:txBody>
      </p:sp>
      <p:sp>
        <p:nvSpPr>
          <p:cNvPr id="11" name="Content Placeholder 2">
            <a:extLst>
              <a:ext uri="{FF2B5EF4-FFF2-40B4-BE49-F238E27FC236}">
                <a16:creationId xmlns:a16="http://schemas.microsoft.com/office/drawing/2014/main" id="{0AA5103E-06E6-4260-8D6A-AC3183E56D37}"/>
              </a:ext>
            </a:extLst>
          </p:cNvPr>
          <p:cNvSpPr txBox="1">
            <a:spLocks/>
          </p:cNvSpPr>
          <p:nvPr/>
        </p:nvSpPr>
        <p:spPr>
          <a:xfrm>
            <a:off x="554541" y="1643605"/>
            <a:ext cx="5348548" cy="476345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spcAft>
                <a:spcPts val="600"/>
              </a:spcAft>
              <a:buFont typeface="Wingdings" pitchFamily="2" charset="2"/>
              <a:buNone/>
            </a:pPr>
            <a:r>
              <a:rPr lang="en-US" sz="1800" b="1" kern="0" dirty="0"/>
              <a:t>Drivers will complete the following actions </a:t>
            </a:r>
            <a:br>
              <a:rPr lang="en-US" sz="1800" b="1" kern="0" dirty="0"/>
            </a:br>
            <a:r>
              <a:rPr lang="en-US" sz="1800" b="1" kern="0" dirty="0"/>
              <a:t>in the Clearinghouse:</a:t>
            </a:r>
          </a:p>
          <a:p>
            <a:pPr marL="509905" lvl="1" indent="-342900" defTabSz="914400">
              <a:spcAft>
                <a:spcPts val="1100"/>
              </a:spcAft>
              <a:buFont typeface="+mj-lt"/>
              <a:buAutoNum type="arabicPeriod"/>
            </a:pPr>
            <a:r>
              <a:rPr lang="en-US" sz="1800" b="1" kern="0" dirty="0">
                <a:solidFill>
                  <a:srgbClr val="0070C0"/>
                </a:solidFill>
              </a:rPr>
              <a:t>REGISTER</a:t>
            </a:r>
            <a:endParaRPr lang="en-US" sz="1800" kern="0" dirty="0"/>
          </a:p>
          <a:p>
            <a:pPr marL="509905" lvl="1" indent="-342900" defTabSz="914400">
              <a:spcAft>
                <a:spcPts val="1100"/>
              </a:spcAft>
              <a:buFont typeface="+mj-lt"/>
              <a:buAutoNum type="arabicPeriod"/>
            </a:pPr>
            <a:r>
              <a:rPr lang="en-US" sz="1800" b="1" kern="0" dirty="0">
                <a:solidFill>
                  <a:srgbClr val="0070C0"/>
                </a:solidFill>
              </a:rPr>
              <a:t>VIEW </a:t>
            </a:r>
            <a:r>
              <a:rPr lang="en-US" sz="1800" kern="0" dirty="0"/>
              <a:t>their information</a:t>
            </a:r>
          </a:p>
          <a:p>
            <a:pPr marL="509905" lvl="1" indent="-342900" defTabSz="914400">
              <a:spcAft>
                <a:spcPts val="1100"/>
              </a:spcAft>
              <a:buFont typeface="+mj-lt"/>
              <a:buAutoNum type="arabicPeriod"/>
            </a:pPr>
            <a:r>
              <a:rPr lang="en-US" sz="1800" b="1" kern="0" dirty="0">
                <a:solidFill>
                  <a:schemeClr val="accent2"/>
                </a:solidFill>
              </a:rPr>
              <a:t>PROVIDE</a:t>
            </a:r>
            <a:r>
              <a:rPr lang="en-US" sz="1800" kern="0" dirty="0"/>
              <a:t> </a:t>
            </a:r>
            <a:r>
              <a:rPr lang="en-US" sz="1800" kern="0" dirty="0">
                <a:solidFill>
                  <a:schemeClr val="tx1"/>
                </a:solidFill>
              </a:rPr>
              <a:t>or refuse specific electronic </a:t>
            </a:r>
            <a:r>
              <a:rPr lang="en-US" sz="1800" kern="0" dirty="0"/>
              <a:t>consent to an employer for a full query (includes pre-employment queries)</a:t>
            </a:r>
          </a:p>
          <a:p>
            <a:pPr marL="509905" lvl="1" indent="-342900" defTabSz="914400">
              <a:spcAft>
                <a:spcPts val="1100"/>
              </a:spcAft>
              <a:buFont typeface="+mj-lt"/>
              <a:buAutoNum type="arabicPeriod"/>
            </a:pPr>
            <a:r>
              <a:rPr lang="en-US" sz="1800" b="1" kern="0" dirty="0">
                <a:solidFill>
                  <a:schemeClr val="accent2"/>
                </a:solidFill>
              </a:rPr>
              <a:t>IDENTIFY </a:t>
            </a:r>
            <a:r>
              <a:rPr lang="en-US" sz="1800" kern="0" dirty="0"/>
              <a:t>a SAP before the SAP can enter return-to-duty (RTD) information about them</a:t>
            </a:r>
            <a:endParaRPr lang="en-US" sz="1800" strike="sngStrike" kern="0" dirty="0"/>
          </a:p>
        </p:txBody>
      </p:sp>
      <p:sp>
        <p:nvSpPr>
          <p:cNvPr id="7" name="Text Placeholder 17">
            <a:extLst>
              <a:ext uri="{FF2B5EF4-FFF2-40B4-BE49-F238E27FC236}">
                <a16:creationId xmlns:a16="http://schemas.microsoft.com/office/drawing/2014/main" id="{CDFCB533-3E83-8A4E-AE9E-46DCEF1A5DE4}"/>
              </a:ext>
            </a:extLst>
          </p:cNvPr>
          <p:cNvSpPr txBox="1">
            <a:spLocks/>
          </p:cNvSpPr>
          <p:nvPr/>
        </p:nvSpPr>
        <p:spPr>
          <a:xfrm>
            <a:off x="6470248" y="1548168"/>
            <a:ext cx="5364566" cy="4558065"/>
          </a:xfrm>
          <a:prstGeom prst="rect">
            <a:avLst/>
          </a:prstGeom>
          <a:solidFill>
            <a:srgbClr val="F2F2F2"/>
          </a:solidFill>
        </p:spPr>
        <p:txBody>
          <a:bodyPr lIns="228600" tIns="246888" rIns="457200"/>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500" kern="0" dirty="0"/>
              <a:t>Drivers may:</a:t>
            </a:r>
          </a:p>
          <a:p>
            <a:pPr marL="509905" lvl="1" indent="-342900" defTabSz="914400">
              <a:spcAft>
                <a:spcPts val="1100"/>
              </a:spcAft>
              <a:buFont typeface="+mj-lt"/>
              <a:buAutoNum type="arabicPeriod"/>
            </a:pPr>
            <a:r>
              <a:rPr lang="en-US" sz="1500" kern="0" dirty="0">
                <a:solidFill>
                  <a:schemeClr val="tx1"/>
                </a:solidFill>
              </a:rPr>
              <a:t>Submit a petition to correct inaccurately reported information as established in the Clearinghouse final rule and per 49 CFR Part 10</a:t>
            </a:r>
          </a:p>
          <a:p>
            <a:pPr marL="509905" lvl="1" indent="-342900" defTabSz="914400">
              <a:spcAft>
                <a:spcPts val="1100"/>
              </a:spcAft>
              <a:buFont typeface="+mj-lt"/>
              <a:buAutoNum type="arabicPeriod"/>
            </a:pPr>
            <a:r>
              <a:rPr lang="en-US" sz="1500" kern="0" dirty="0">
                <a:solidFill>
                  <a:schemeClr val="tx1"/>
                </a:solidFill>
              </a:rPr>
              <a:t>Request the removal from the Clearinghouse of an employer’s report of actual knowledge of a driver’s traffic citation </a:t>
            </a:r>
            <a:r>
              <a:rPr lang="en-US" sz="1500" dirty="0">
                <a:solidFill>
                  <a:schemeClr val="tx1"/>
                </a:solidFill>
              </a:rPr>
              <a:t>for operating a CMV under the influence of drugs or alcohol if the citation did not result in a conviction</a:t>
            </a:r>
          </a:p>
          <a:p>
            <a:pPr marL="509905" lvl="1" indent="-342900" defTabSz="914400">
              <a:spcAft>
                <a:spcPts val="1100"/>
              </a:spcAft>
              <a:buFont typeface="+mj-lt"/>
              <a:buAutoNum type="arabicPeriod"/>
            </a:pPr>
            <a:r>
              <a:rPr lang="en-US" sz="1500" dirty="0">
                <a:solidFill>
                  <a:schemeClr val="tx1"/>
                </a:solidFill>
              </a:rPr>
              <a:t>Request that other reports of actual knowledge violations, as well as “failure to appear” test refusals, be removed from the Clearinghouse if they were not reported in accordance with §382.705(b)(5)</a:t>
            </a:r>
            <a:endParaRPr lang="en-US" sz="1500" kern="0" dirty="0">
              <a:solidFill>
                <a:schemeClr val="tx1"/>
              </a:solidFill>
            </a:endParaRPr>
          </a:p>
          <a:p>
            <a:pPr marL="509905" lvl="1" indent="-342900" defTabSz="914400">
              <a:spcAft>
                <a:spcPts val="1100"/>
              </a:spcAft>
              <a:buFont typeface="+mj-lt"/>
              <a:buAutoNum type="arabicPeriod"/>
            </a:pPr>
            <a:endParaRPr lang="en-US" sz="1500" kern="0" dirty="0">
              <a:solidFill>
                <a:schemeClr val="tx1"/>
              </a:solidFill>
            </a:endParaRPr>
          </a:p>
        </p:txBody>
      </p:sp>
      <p:cxnSp>
        <p:nvCxnSpPr>
          <p:cNvPr id="13" name="Straight Connector 12">
            <a:extLst>
              <a:ext uri="{FF2B5EF4-FFF2-40B4-BE49-F238E27FC236}">
                <a16:creationId xmlns:a16="http://schemas.microsoft.com/office/drawing/2014/main" id="{3BEA7A25-4EEC-8748-9335-19650B2F465B}"/>
              </a:ext>
            </a:extLst>
          </p:cNvPr>
          <p:cNvCxnSpPr>
            <a:cxnSpLocks/>
          </p:cNvCxnSpPr>
          <p:nvPr/>
        </p:nvCxnSpPr>
        <p:spPr bwMode="auto">
          <a:xfrm>
            <a:off x="6470248" y="6094213"/>
            <a:ext cx="5364565"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10392209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12</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Driver – Petition Process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457669"/>
            <a:ext cx="7553729" cy="2717290"/>
          </a:xfrm>
        </p:spPr>
        <p:txBody>
          <a:bodyPr/>
          <a:lstStyle/>
          <a:p>
            <a:r>
              <a:rPr lang="en-US" sz="1600" b="1" dirty="0"/>
              <a:t>How does a driver change or remove inaccurate data?</a:t>
            </a:r>
          </a:p>
          <a:p>
            <a:pPr lvl="1"/>
            <a:r>
              <a:rPr lang="en-US" sz="1400" dirty="0"/>
              <a:t>The driver may submit a petition via FMCSA’s DataQs system</a:t>
            </a:r>
          </a:p>
          <a:p>
            <a:pPr lvl="1"/>
            <a:r>
              <a:rPr lang="en-US" sz="1400" dirty="0"/>
              <a:t>FMCSA will review petition and notify driver of decision to remove, retain, or correct information in the Clearinghouse and the reason for decision </a:t>
            </a:r>
          </a:p>
          <a:p>
            <a:pPr lvl="1"/>
            <a:r>
              <a:rPr lang="en-US" sz="1400" dirty="0"/>
              <a:t>If the driver believes a petition decision was made in error, he/she may submit a request for an Administrative Review</a:t>
            </a:r>
          </a:p>
          <a:p>
            <a:pPr lvl="2"/>
            <a:r>
              <a:rPr lang="en-US" sz="1200" dirty="0"/>
              <a:t>Request must include an explanation why he/she believes FMCSA made an error in their decision</a:t>
            </a:r>
          </a:p>
          <a:p>
            <a:pPr lvl="2"/>
            <a:r>
              <a:rPr lang="en-US" sz="1200" dirty="0"/>
              <a:t>Driver informed of decision</a:t>
            </a:r>
          </a:p>
          <a:p>
            <a:pPr lvl="2"/>
            <a:r>
              <a:rPr lang="en-US" sz="1200" dirty="0"/>
              <a:t>Decision will constitute as the final Agency action </a:t>
            </a:r>
          </a:p>
        </p:txBody>
      </p:sp>
      <p:grpSp>
        <p:nvGrpSpPr>
          <p:cNvPr id="9" name="Group 8"/>
          <p:cNvGrpSpPr/>
          <p:nvPr/>
        </p:nvGrpSpPr>
        <p:grpSpPr>
          <a:xfrm>
            <a:off x="7983415" y="1872879"/>
            <a:ext cx="3393832" cy="1886869"/>
            <a:chOff x="7983414" y="1839683"/>
            <a:chExt cx="3393832" cy="1886869"/>
          </a:xfrm>
        </p:grpSpPr>
        <p:sp>
          <p:nvSpPr>
            <p:cNvPr id="5" name="Text Placeholder 17">
              <a:extLst>
                <a:ext uri="{FF2B5EF4-FFF2-40B4-BE49-F238E27FC236}">
                  <a16:creationId xmlns:a16="http://schemas.microsoft.com/office/drawing/2014/main" id="{B42530EB-13E4-684F-B2E2-6F260D3F722C}"/>
                </a:ext>
              </a:extLst>
            </p:cNvPr>
            <p:cNvSpPr txBox="1">
              <a:spLocks/>
            </p:cNvSpPr>
            <p:nvPr/>
          </p:nvSpPr>
          <p:spPr>
            <a:xfrm>
              <a:off x="7983414" y="1839683"/>
              <a:ext cx="3393831" cy="1886869"/>
            </a:xfrm>
            <a:prstGeom prst="rect">
              <a:avLst/>
            </a:prstGeom>
            <a:solidFill>
              <a:srgbClr val="F2F2F2"/>
            </a:solidFill>
          </p:spPr>
          <p:txBody>
            <a:bodyPr lIns="22860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a:spcAft>
                  <a:spcPts val="600"/>
                </a:spcAft>
              </a:pPr>
              <a:r>
                <a:rPr lang="en-US" dirty="0"/>
                <a:t>The petition must include:</a:t>
              </a:r>
            </a:p>
            <a:p>
              <a:pPr marL="171450" indent="-171450">
                <a:spcBef>
                  <a:spcPts val="0"/>
                </a:spcBef>
                <a:buFont typeface="Wingdings" panose="05000000000000000000" pitchFamily="2" charset="2"/>
                <a:buChar char="§"/>
              </a:pPr>
              <a:r>
                <a:rPr lang="en-US" sz="1400" b="0" dirty="0"/>
                <a:t>Petitioner’s contact information</a:t>
              </a:r>
            </a:p>
            <a:p>
              <a:pPr marL="171450" indent="-171450">
                <a:spcBef>
                  <a:spcPts val="0"/>
                </a:spcBef>
                <a:buFont typeface="Wingdings" panose="05000000000000000000" pitchFamily="2" charset="2"/>
                <a:buChar char="§"/>
              </a:pPr>
              <a:r>
                <a:rPr lang="en-US" sz="1400" b="0" dirty="0"/>
                <a:t>Petitioner’s CDL number and state of issuance</a:t>
              </a:r>
            </a:p>
            <a:p>
              <a:pPr marL="171450" indent="-171450">
                <a:spcBef>
                  <a:spcPts val="0"/>
                </a:spcBef>
                <a:buFont typeface="Wingdings" panose="05000000000000000000" pitchFamily="2" charset="2"/>
                <a:buChar char="§"/>
              </a:pPr>
              <a:r>
                <a:rPr lang="en-US" sz="1400" b="0" dirty="0"/>
                <a:t>Detailed description why the information is not accurate</a:t>
              </a:r>
            </a:p>
          </p:txBody>
        </p:sp>
        <p:cxnSp>
          <p:nvCxnSpPr>
            <p:cNvPr id="7" name="Straight Connector 6">
              <a:extLst>
                <a:ext uri="{FF2B5EF4-FFF2-40B4-BE49-F238E27FC236}">
                  <a16:creationId xmlns:a16="http://schemas.microsoft.com/office/drawing/2014/main" id="{95AFDF93-6196-794A-9C5E-93FD6982FA50}"/>
                </a:ext>
              </a:extLst>
            </p:cNvPr>
            <p:cNvCxnSpPr>
              <a:cxnSpLocks/>
            </p:cNvCxnSpPr>
            <p:nvPr/>
          </p:nvCxnSpPr>
          <p:spPr bwMode="auto">
            <a:xfrm>
              <a:off x="7983415" y="3703535"/>
              <a:ext cx="3393831" cy="0"/>
            </a:xfrm>
            <a:prstGeom prst="line">
              <a:avLst/>
            </a:prstGeom>
            <a:solidFill>
              <a:schemeClr val="accent1"/>
            </a:solidFill>
            <a:ln w="41275" cap="flat" cmpd="sng" algn="ctr">
              <a:solidFill>
                <a:schemeClr val="accent2"/>
              </a:solidFill>
              <a:prstDash val="solid"/>
              <a:round/>
              <a:headEnd type="none" w="med" len="med"/>
              <a:tailEnd type="none" w="med" len="med"/>
            </a:ln>
            <a:effectLst/>
          </p:spPr>
        </p:cxnSp>
      </p:gr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3885198"/>
            <a:ext cx="11114614" cy="2445218"/>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600" b="1" dirty="0"/>
              <a:t>What information may be challenged by the driver?</a:t>
            </a:r>
          </a:p>
          <a:p>
            <a:pPr lvl="1" defTabSz="914400"/>
            <a:r>
              <a:rPr lang="en-US" sz="1400" dirty="0"/>
              <a:t>The accuracy of the information reported</a:t>
            </a:r>
          </a:p>
          <a:p>
            <a:pPr lvl="1" defTabSz="914400"/>
            <a:r>
              <a:rPr lang="en-US" sz="1400" dirty="0"/>
              <a:t>Report of employer’s actual knowledge the driver received a traffic citation for driving a CMV while under the influence of drugs or alcohol if it did not result in a conviction</a:t>
            </a:r>
          </a:p>
          <a:p>
            <a:pPr lvl="1" defTabSz="914400"/>
            <a:r>
              <a:rPr lang="en-US" sz="1400" b="1" dirty="0"/>
              <a:t>Accuracy of test results and refusals may not be challenged</a:t>
            </a:r>
            <a:endParaRPr lang="en-US" sz="1200" b="1" dirty="0"/>
          </a:p>
          <a:p>
            <a:r>
              <a:rPr lang="en-US" sz="1600" b="1" dirty="0"/>
              <a:t>Will an employer be notified if information is changed or removed from the Clearinghouse as a result of a petition? </a:t>
            </a:r>
          </a:p>
          <a:p>
            <a:pPr lvl="1"/>
            <a:r>
              <a:rPr lang="en-US" sz="1400" dirty="0"/>
              <a:t>Yes, the employer will receive a notification whenever information in a queried driver’s Clearinghouse record has been changed or removed.</a:t>
            </a:r>
            <a:endParaRPr lang="en-US" sz="1200" dirty="0"/>
          </a:p>
        </p:txBody>
      </p:sp>
    </p:spTree>
    <p:extLst>
      <p:ext uri="{BB962C8B-B14F-4D97-AF65-F5344CB8AC3E}">
        <p14:creationId xmlns:p14="http://schemas.microsoft.com/office/powerpoint/2010/main" val="312981283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Employers and Consortia/Third-Party Administrators (C/TPAs)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13</a:t>
            </a:fld>
            <a:endParaRPr lang="en-US" dirty="0"/>
          </a:p>
        </p:txBody>
      </p:sp>
      <p:sp>
        <p:nvSpPr>
          <p:cNvPr id="9" name="Content Placeholder 2">
            <a:extLst>
              <a:ext uri="{FF2B5EF4-FFF2-40B4-BE49-F238E27FC236}">
                <a16:creationId xmlns:a16="http://schemas.microsoft.com/office/drawing/2014/main" id="{5F621C1E-2D0B-4BF5-98BD-7607DC1993B6}"/>
              </a:ext>
            </a:extLst>
          </p:cNvPr>
          <p:cNvSpPr>
            <a:spLocks noGrp="1"/>
          </p:cNvSpPr>
          <p:nvPr>
            <p:ph idx="1"/>
          </p:nvPr>
        </p:nvSpPr>
        <p:spPr>
          <a:xfrm>
            <a:off x="429685" y="1500470"/>
            <a:ext cx="11405128" cy="3757330"/>
          </a:xfrm>
        </p:spPr>
        <p:txBody>
          <a:bodyPr/>
          <a:lstStyle/>
          <a:p>
            <a:pPr marL="0" indent="0">
              <a:spcAft>
                <a:spcPts val="600"/>
              </a:spcAft>
              <a:buNone/>
            </a:pPr>
            <a:r>
              <a:rPr lang="en-US" sz="2000" b="1" dirty="0"/>
              <a:t>Users will complete the following actions in the Clearinghouse:</a:t>
            </a:r>
          </a:p>
          <a:p>
            <a:pPr marL="509905" lvl="1" indent="-342900" defTabSz="914400">
              <a:spcAft>
                <a:spcPts val="1100"/>
              </a:spcAft>
              <a:buFont typeface="+mj-lt"/>
              <a:buAutoNum type="arabicPeriod"/>
            </a:pPr>
            <a:r>
              <a:rPr lang="en-US" sz="1800" b="1" dirty="0">
                <a:solidFill>
                  <a:srgbClr val="0070C0"/>
                </a:solidFill>
              </a:rPr>
              <a:t>Register </a:t>
            </a:r>
            <a:r>
              <a:rPr lang="en-US" sz="1800" dirty="0"/>
              <a:t>in the Clearinghouse</a:t>
            </a:r>
          </a:p>
          <a:p>
            <a:pPr marL="509905" lvl="1" indent="-342900">
              <a:spcAft>
                <a:spcPts val="1100"/>
              </a:spcAft>
              <a:buFont typeface="+mj-lt"/>
              <a:buAutoNum type="arabicPeriod"/>
            </a:pPr>
            <a:r>
              <a:rPr lang="en-US" sz="1800" b="1" dirty="0">
                <a:solidFill>
                  <a:srgbClr val="0070C0"/>
                </a:solidFill>
              </a:rPr>
              <a:t>Report </a:t>
            </a:r>
            <a:r>
              <a:rPr lang="en-US" sz="1800" dirty="0"/>
              <a:t>certain drug and alcohol violations in the Clearinghouse</a:t>
            </a:r>
          </a:p>
          <a:p>
            <a:pPr marL="509905" lvl="1" indent="-342900" defTabSz="914400">
              <a:spcAft>
                <a:spcPts val="1100"/>
              </a:spcAft>
              <a:buFont typeface="+mj-lt"/>
              <a:buAutoNum type="arabicPeriod"/>
            </a:pPr>
            <a:r>
              <a:rPr lang="en-US" sz="1800" b="1" dirty="0">
                <a:solidFill>
                  <a:schemeClr val="accent2"/>
                </a:solidFill>
              </a:rPr>
              <a:t>Request</a:t>
            </a:r>
            <a:r>
              <a:rPr lang="en-US" sz="1800" dirty="0"/>
              <a:t> specific consent in the Clearinghouse from the driver they wish to conduct a full query on (includes pre-employment queries)</a:t>
            </a:r>
          </a:p>
          <a:p>
            <a:pPr marL="509905" lvl="1" indent="-342900" defTabSz="914400">
              <a:spcAft>
                <a:spcPts val="1100"/>
              </a:spcAft>
              <a:buFont typeface="+mj-lt"/>
              <a:buAutoNum type="arabicPeriod"/>
            </a:pPr>
            <a:r>
              <a:rPr lang="en-US" sz="1800" b="1" dirty="0">
                <a:solidFill>
                  <a:srgbClr val="0070C0"/>
                </a:solidFill>
              </a:rPr>
              <a:t>Report</a:t>
            </a:r>
            <a:r>
              <a:rPr lang="en-US" sz="1800" dirty="0"/>
              <a:t> a negative return-to-duty alcohol and/or controlled substances test result</a:t>
            </a:r>
          </a:p>
          <a:p>
            <a:pPr marL="509905" lvl="1" indent="-342900" defTabSz="914400">
              <a:spcAft>
                <a:spcPts val="1100"/>
              </a:spcAft>
              <a:buFont typeface="+mj-lt"/>
              <a:buAutoNum type="arabicPeriod"/>
            </a:pPr>
            <a:r>
              <a:rPr lang="en-US" sz="1800" b="1" dirty="0">
                <a:solidFill>
                  <a:srgbClr val="0070C0"/>
                </a:solidFill>
              </a:rPr>
              <a:t>Report</a:t>
            </a:r>
            <a:r>
              <a:rPr lang="en-US" sz="1800" dirty="0"/>
              <a:t> the completion of a driver’s follow-up testing plan</a:t>
            </a:r>
          </a:p>
          <a:p>
            <a:pPr marL="509905" lvl="1" indent="-342900">
              <a:spcAft>
                <a:spcPts val="1100"/>
              </a:spcAft>
              <a:buFont typeface="+mj-lt"/>
              <a:buAutoNum type="arabicPeriod"/>
            </a:pPr>
            <a:r>
              <a:rPr lang="en-US" sz="1800" b="1" dirty="0">
                <a:solidFill>
                  <a:schemeClr val="accent2"/>
                </a:solidFill>
              </a:rPr>
              <a:t>Designate </a:t>
            </a:r>
            <a:r>
              <a:rPr lang="en-US" sz="1800" dirty="0"/>
              <a:t>assistants in the Clearinghouse before the assistant can enter violation information or conduct queries on their behalf</a:t>
            </a:r>
          </a:p>
          <a:p>
            <a:pPr marL="509905" lvl="1" indent="-342900" defTabSz="914400">
              <a:spcAft>
                <a:spcPts val="1100"/>
              </a:spcAft>
              <a:buFont typeface="+mj-lt"/>
              <a:buAutoNum type="arabicPeriod"/>
            </a:pPr>
            <a:endParaRPr lang="en-US" sz="1800" dirty="0"/>
          </a:p>
        </p:txBody>
      </p:sp>
      <p:sp>
        <p:nvSpPr>
          <p:cNvPr id="5" name="Text Placeholder 17">
            <a:extLst>
              <a:ext uri="{FF2B5EF4-FFF2-40B4-BE49-F238E27FC236}">
                <a16:creationId xmlns:a16="http://schemas.microsoft.com/office/drawing/2014/main" id="{AD1C58A6-35D0-46ED-8C9E-FF2D5F360E55}"/>
              </a:ext>
            </a:extLst>
          </p:cNvPr>
          <p:cNvSpPr txBox="1">
            <a:spLocks/>
          </p:cNvSpPr>
          <p:nvPr/>
        </p:nvSpPr>
        <p:spPr>
          <a:xfrm>
            <a:off x="731520" y="5303521"/>
            <a:ext cx="10692970" cy="1247172"/>
          </a:xfrm>
          <a:prstGeom prst="rect">
            <a:avLst/>
          </a:prstGeom>
          <a:solidFill>
            <a:srgbClr val="F2F2F2"/>
          </a:solidFill>
        </p:spPr>
        <p:txBody>
          <a:bodyPr lIns="91440" tIns="91440" bIns="91440"/>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lnSpc>
                <a:spcPts val="2320"/>
              </a:lnSpc>
            </a:pPr>
            <a:r>
              <a:rPr lang="en-US" sz="1400" b="0" kern="0" dirty="0"/>
              <a:t>An </a:t>
            </a:r>
            <a:r>
              <a:rPr lang="en-US" sz="1400" kern="0" dirty="0">
                <a:solidFill>
                  <a:srgbClr val="0070C0"/>
                </a:solidFill>
              </a:rPr>
              <a:t>EMPLOYER</a:t>
            </a:r>
            <a:r>
              <a:rPr lang="en-US" sz="1400" b="0" kern="0" dirty="0"/>
              <a:t> who employs him/herself as a driver (</a:t>
            </a:r>
            <a:r>
              <a:rPr lang="en-US" sz="1400" kern="0" dirty="0"/>
              <a:t>owner-operator</a:t>
            </a:r>
            <a:r>
              <a:rPr lang="en-US" sz="1400" b="0" kern="0" dirty="0"/>
              <a:t>) must designate a C/TPA in the Clearinghouse.</a:t>
            </a:r>
          </a:p>
          <a:p>
            <a:pPr defTabSz="914400">
              <a:lnSpc>
                <a:spcPts val="2320"/>
              </a:lnSpc>
            </a:pPr>
            <a:r>
              <a:rPr lang="en-US" sz="1400" b="0" kern="0" dirty="0"/>
              <a:t>The </a:t>
            </a:r>
            <a:r>
              <a:rPr lang="en-US" sz="1400" kern="0" dirty="0">
                <a:solidFill>
                  <a:srgbClr val="0070C0"/>
                </a:solidFill>
              </a:rPr>
              <a:t>C/TPA</a:t>
            </a:r>
            <a:r>
              <a:rPr lang="en-US" sz="1400" b="0" kern="0" dirty="0"/>
              <a:t> must be designated by the employer in the Clearinghouse before the C/TPA can report violation information or query the Clearinghouse on behalf of the employer.</a:t>
            </a:r>
            <a:endParaRPr lang="en-US" sz="1400" kern="0" dirty="0">
              <a:solidFill>
                <a:schemeClr val="tx1"/>
              </a:solidFill>
            </a:endParaRPr>
          </a:p>
        </p:txBody>
      </p:sp>
      <p:sp>
        <p:nvSpPr>
          <p:cNvPr id="7" name="Content Placeholder 2">
            <a:extLst>
              <a:ext uri="{FF2B5EF4-FFF2-40B4-BE49-F238E27FC236}">
                <a16:creationId xmlns:a16="http://schemas.microsoft.com/office/drawing/2014/main" id="{606FCB26-C5C1-46CD-9BE2-36B70436296F}"/>
              </a:ext>
            </a:extLst>
          </p:cNvPr>
          <p:cNvSpPr txBox="1">
            <a:spLocks/>
          </p:cNvSpPr>
          <p:nvPr/>
        </p:nvSpPr>
        <p:spPr>
          <a:xfrm>
            <a:off x="567159" y="5335927"/>
            <a:ext cx="11267653" cy="1169045"/>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Font typeface="Wingdings" pitchFamily="2" charset="2"/>
              <a:buNone/>
            </a:pPr>
            <a:endParaRPr lang="en-US" sz="1400" kern="0" dirty="0">
              <a:solidFill>
                <a:schemeClr val="tx1"/>
              </a:solidFill>
            </a:endParaRPr>
          </a:p>
        </p:txBody>
      </p:sp>
    </p:spTree>
    <p:extLst>
      <p:ext uri="{BB962C8B-B14F-4D97-AF65-F5344CB8AC3E}">
        <p14:creationId xmlns:p14="http://schemas.microsoft.com/office/powerpoint/2010/main" val="181149914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Queries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6364564"/>
              </p:ext>
            </p:extLst>
          </p:nvPr>
        </p:nvGraphicFramePr>
        <p:xfrm>
          <a:off x="475408" y="1522568"/>
          <a:ext cx="11359407" cy="4947462"/>
        </p:xfrm>
        <a:graphic>
          <a:graphicData uri="http://schemas.openxmlformats.org/drawingml/2006/table">
            <a:tbl>
              <a:tblPr firstRow="1" bandRow="1">
                <a:tableStyleId>{21E4AEA4-8DFA-4A89-87EB-49C32662AFE0}</a:tableStyleId>
              </a:tblPr>
              <a:tblGrid>
                <a:gridCol w="1621190">
                  <a:extLst>
                    <a:ext uri="{9D8B030D-6E8A-4147-A177-3AD203B41FA5}">
                      <a16:colId xmlns:a16="http://schemas.microsoft.com/office/drawing/2014/main" val="2168294804"/>
                    </a:ext>
                  </a:extLst>
                </a:gridCol>
                <a:gridCol w="3255874">
                  <a:extLst>
                    <a:ext uri="{9D8B030D-6E8A-4147-A177-3AD203B41FA5}">
                      <a16:colId xmlns:a16="http://schemas.microsoft.com/office/drawing/2014/main" val="3680952420"/>
                    </a:ext>
                  </a:extLst>
                </a:gridCol>
                <a:gridCol w="2714689">
                  <a:extLst>
                    <a:ext uri="{9D8B030D-6E8A-4147-A177-3AD203B41FA5}">
                      <a16:colId xmlns:a16="http://schemas.microsoft.com/office/drawing/2014/main" val="1960555441"/>
                    </a:ext>
                  </a:extLst>
                </a:gridCol>
                <a:gridCol w="3767654">
                  <a:extLst>
                    <a:ext uri="{9D8B030D-6E8A-4147-A177-3AD203B41FA5}">
                      <a16:colId xmlns:a16="http://schemas.microsoft.com/office/drawing/2014/main" val="3147049651"/>
                    </a:ext>
                  </a:extLst>
                </a:gridCol>
              </a:tblGrid>
              <a:tr h="945893">
                <a:tc>
                  <a:txBody>
                    <a:bodyPr/>
                    <a:lstStyle/>
                    <a:p>
                      <a:pPr algn="l"/>
                      <a:r>
                        <a:rPr lang="en-US" sz="1400" dirty="0"/>
                        <a:t>Query Type</a:t>
                      </a:r>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l"/>
                      <a:r>
                        <a:rPr lang="en-US" sz="1400" dirty="0"/>
                        <a:t>Reason for Query </a:t>
                      </a:r>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Information</a:t>
                      </a:r>
                      <a:r>
                        <a:rPr lang="en-US" sz="1400" baseline="0" dirty="0"/>
                        <a:t> Returned</a:t>
                      </a:r>
                      <a:endParaRPr lang="en-US" sz="1400" dirty="0"/>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Required Action</a:t>
                      </a:r>
                    </a:p>
                  </a:txBody>
                  <a:tcPr marL="274320" marR="274320" marT="182880" marB="18288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1143845250"/>
                  </a:ext>
                </a:extLst>
              </a:tr>
              <a:tr h="902898">
                <a:tc rowSpan="2">
                  <a:txBody>
                    <a:bodyPr/>
                    <a:lstStyle/>
                    <a:p>
                      <a:pPr algn="l"/>
                      <a:r>
                        <a:rPr lang="en-US" sz="1400" b="1" dirty="0"/>
                        <a:t>LIMITED QUERY</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Annual check on currently-employed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No records found in the Clearinghouse for queried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No action required</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3602273683"/>
                  </a:ext>
                </a:extLst>
              </a:tr>
              <a:tr h="1275523">
                <a:tc vMerge="1">
                  <a:txBody>
                    <a:bodyPr/>
                    <a:lstStyle/>
                    <a:p>
                      <a:endParaRPr lang="en-US"/>
                    </a:p>
                  </a:txBody>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Ad hoc/periodic check on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Records found in the Clearinghouse for queried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300" dirty="0"/>
                        <a:t>Full query must be conducted for violation and/or RTD details to be released; if</a:t>
                      </a:r>
                      <a:r>
                        <a:rPr lang="en-US" sz="1300" baseline="0" dirty="0"/>
                        <a:t> full query is not conducted within 24 hours, driver is removed from safety-sensitive functions, including operating a CMV</a:t>
                      </a:r>
                      <a:endParaRPr lang="en-US" sz="1300" dirty="0"/>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2136606164"/>
                  </a:ext>
                </a:extLst>
              </a:tr>
              <a:tr h="1685089">
                <a:tc>
                  <a:txBody>
                    <a:bodyPr/>
                    <a:lstStyle/>
                    <a:p>
                      <a:pPr algn="l"/>
                      <a:r>
                        <a:rPr lang="en-US" sz="1400" b="1" dirty="0"/>
                        <a:t>FULL QUERY</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300" dirty="0"/>
                        <a:t>Pre-employment check on prospective driver</a:t>
                      </a:r>
                    </a:p>
                    <a:p>
                      <a:pPr marL="0" indent="0" algn="l">
                        <a:spcAft>
                          <a:spcPts val="1200"/>
                        </a:spcAft>
                        <a:buFont typeface="Arial" panose="020B0604020202020204" pitchFamily="34" charset="0"/>
                        <a:buNone/>
                      </a:pPr>
                      <a:r>
                        <a:rPr lang="en-US" sz="1300" dirty="0"/>
                        <a:t>Limited query returned records found for queried driver</a:t>
                      </a:r>
                    </a:p>
                    <a:p>
                      <a:pPr marL="0" indent="0" algn="l">
                        <a:spcAft>
                          <a:spcPts val="1200"/>
                        </a:spcAft>
                        <a:buFont typeface="Arial" panose="020B0604020202020204" pitchFamily="34" charset="0"/>
                        <a:buNone/>
                      </a:pPr>
                      <a:r>
                        <a:rPr lang="en-US" sz="1300" dirty="0"/>
                        <a:t>Ad hoc/periodic check on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300" dirty="0"/>
                        <a:t>Full violation and/or RTD details for queried driver</a:t>
                      </a:r>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300" dirty="0"/>
                        <a:t>If</a:t>
                      </a:r>
                      <a:r>
                        <a:rPr lang="en-US" sz="1300" baseline="0" dirty="0"/>
                        <a:t> driver has a violation and n</a:t>
                      </a:r>
                      <a:r>
                        <a:rPr lang="en-US" sz="1300" dirty="0"/>
                        <a:t>o negative RTD test result,</a:t>
                      </a:r>
                      <a:r>
                        <a:rPr lang="en-US" sz="1300" baseline="0" dirty="0"/>
                        <a:t> d</a:t>
                      </a:r>
                      <a:r>
                        <a:rPr lang="en-US" sz="1300" dirty="0"/>
                        <a:t>river is removed from safety-sensitive functions</a:t>
                      </a:r>
                    </a:p>
                    <a:p>
                      <a:pPr marL="0" indent="0" algn="l">
                        <a:spcAft>
                          <a:spcPts val="1200"/>
                        </a:spcAft>
                        <a:buFont typeface="Arial" panose="020B0604020202020204" pitchFamily="34" charset="0"/>
                        <a:buNone/>
                      </a:pPr>
                      <a:r>
                        <a:rPr lang="en-US" sz="1300" dirty="0"/>
                        <a:t>If driver</a:t>
                      </a:r>
                      <a:r>
                        <a:rPr lang="en-US" sz="1300" baseline="0" dirty="0"/>
                        <a:t> has a violation and a negative RTD test result, no action required</a:t>
                      </a:r>
                      <a:endParaRPr lang="en-US" sz="1300" dirty="0"/>
                    </a:p>
                  </a:txBody>
                  <a:tcPr marL="274320" marR="274320" marT="182880" marB="18288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extLst>
                  <a:ext uri="{0D108BD9-81ED-4DB2-BD59-A6C34878D82A}">
                    <a16:rowId xmlns:a16="http://schemas.microsoft.com/office/drawing/2014/main" val="2829948112"/>
                  </a:ext>
                </a:extLst>
              </a:tr>
            </a:tbl>
          </a:graphicData>
        </a:graphic>
      </p:graphicFrame>
      <p:pic>
        <p:nvPicPr>
          <p:cNvPr id="102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477" y="3270739"/>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77" y="5548850"/>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27873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Consent Requests</a:t>
            </a:r>
          </a:p>
        </p:txBody>
      </p:sp>
      <p:sp>
        <p:nvSpPr>
          <p:cNvPr id="4" name="Slide Number Placeholder 3"/>
          <p:cNvSpPr>
            <a:spLocks noGrp="1"/>
          </p:cNvSpPr>
          <p:nvPr>
            <p:ph type="sldNum" sz="quarter" idx="4"/>
          </p:nvPr>
        </p:nvSpPr>
        <p:spPr/>
        <p:txBody>
          <a:bodyPr/>
          <a:lstStyle/>
          <a:p>
            <a:fld id="{A01475F6-15BF-E945-87A6-683076D41687}"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25996141"/>
              </p:ext>
            </p:extLst>
          </p:nvPr>
        </p:nvGraphicFramePr>
        <p:xfrm>
          <a:off x="558155" y="1487404"/>
          <a:ext cx="11421642" cy="5046980"/>
        </p:xfrm>
        <a:graphic>
          <a:graphicData uri="http://schemas.openxmlformats.org/drawingml/2006/table">
            <a:tbl>
              <a:tblPr firstRow="1" bandRow="1">
                <a:tableStyleId>{21E4AEA4-8DFA-4A89-87EB-49C32662AFE0}</a:tableStyleId>
              </a:tblPr>
              <a:tblGrid>
                <a:gridCol w="1154898">
                  <a:extLst>
                    <a:ext uri="{9D8B030D-6E8A-4147-A177-3AD203B41FA5}">
                      <a16:colId xmlns:a16="http://schemas.microsoft.com/office/drawing/2014/main" val="2168294804"/>
                    </a:ext>
                  </a:extLst>
                </a:gridCol>
                <a:gridCol w="2023678">
                  <a:extLst>
                    <a:ext uri="{9D8B030D-6E8A-4147-A177-3AD203B41FA5}">
                      <a16:colId xmlns:a16="http://schemas.microsoft.com/office/drawing/2014/main" val="4155740382"/>
                    </a:ext>
                  </a:extLst>
                </a:gridCol>
                <a:gridCol w="2066192">
                  <a:extLst>
                    <a:ext uri="{9D8B030D-6E8A-4147-A177-3AD203B41FA5}">
                      <a16:colId xmlns:a16="http://schemas.microsoft.com/office/drawing/2014/main" val="3680952420"/>
                    </a:ext>
                  </a:extLst>
                </a:gridCol>
                <a:gridCol w="2104460">
                  <a:extLst>
                    <a:ext uri="{9D8B030D-6E8A-4147-A177-3AD203B41FA5}">
                      <a16:colId xmlns:a16="http://schemas.microsoft.com/office/drawing/2014/main" val="1960555441"/>
                    </a:ext>
                  </a:extLst>
                </a:gridCol>
                <a:gridCol w="4072414">
                  <a:extLst>
                    <a:ext uri="{9D8B030D-6E8A-4147-A177-3AD203B41FA5}">
                      <a16:colId xmlns:a16="http://schemas.microsoft.com/office/drawing/2014/main" val="2510866584"/>
                    </a:ext>
                  </a:extLst>
                </a:gridCol>
              </a:tblGrid>
              <a:tr h="544365">
                <a:tc>
                  <a:txBody>
                    <a:bodyPr/>
                    <a:lstStyle/>
                    <a:p>
                      <a:pPr algn="l"/>
                      <a:r>
                        <a:rPr lang="en-US" sz="1400" dirty="0"/>
                        <a:t>Query Type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solidFill>
                  </a:tcPr>
                </a:tc>
                <a:tc>
                  <a:txBody>
                    <a:bodyPr/>
                    <a:lstStyle/>
                    <a:p>
                      <a:pPr algn="l"/>
                      <a:r>
                        <a:rPr lang="en-US" sz="1400" dirty="0"/>
                        <a:t>When is driver consent required?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How is consent provided?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For how long is consent effective?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tc>
                  <a:txBody>
                    <a:bodyPr/>
                    <a:lstStyle/>
                    <a:p>
                      <a:pPr algn="l"/>
                      <a:r>
                        <a:rPr lang="en-US" sz="1400" dirty="0"/>
                        <a:t>What action is required?</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1143845250"/>
                  </a:ext>
                </a:extLst>
              </a:tr>
              <a:tr h="1812253">
                <a:tc>
                  <a:txBody>
                    <a:bodyPr/>
                    <a:lstStyle/>
                    <a:p>
                      <a:pPr algn="l">
                        <a:spcAft>
                          <a:spcPts val="1200"/>
                        </a:spcAft>
                      </a:pPr>
                      <a:r>
                        <a:rPr lang="en-US" sz="1400" b="1" dirty="0"/>
                        <a:t>LIMITED QUERY</a:t>
                      </a:r>
                    </a:p>
                  </a:txBody>
                  <a:tcPr marL="18288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Annual check on currently-employed driver</a:t>
                      </a:r>
                    </a:p>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Ad hoc/periodic check on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Outside the Clearinghouse</a:t>
                      </a:r>
                    </a:p>
                    <a:p>
                      <a:pPr marL="0" marR="0" lvl="0" indent="0" algn="l" defTabSz="6858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dirty="0"/>
                        <a:t>May be electronic or wet signature</a:t>
                      </a:r>
                    </a:p>
                    <a:p>
                      <a:pPr marL="0" marR="0" lvl="0" indent="0" algn="l" defTabSz="685800" rtl="0" eaLnBrk="1" fontAlgn="auto" latinLnBrk="0" hangingPunct="1">
                        <a:lnSpc>
                          <a:spcPct val="100000"/>
                        </a:lnSpc>
                        <a:spcBef>
                          <a:spcPts val="600"/>
                        </a:spcBef>
                        <a:spcAft>
                          <a:spcPts val="600"/>
                        </a:spcAft>
                        <a:buClrTx/>
                        <a:buSzTx/>
                        <a:buFontTx/>
                        <a:buNone/>
                        <a:tabLst/>
                        <a:defRPr/>
                      </a:pPr>
                      <a:r>
                        <a:rPr lang="en-US" sz="1200" i="1" dirty="0"/>
                        <a:t>Note: FMCSA has provided a sample limited consent request form on the website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200"/>
                        </a:spcAft>
                        <a:buClrTx/>
                        <a:buSzTx/>
                        <a:buFont typeface="Arial" panose="020B0604020202020204" pitchFamily="34" charset="0"/>
                        <a:buNone/>
                        <a:tabLst/>
                        <a:defRPr/>
                      </a:pPr>
                      <a:r>
                        <a:rPr lang="en-US" sz="1200" dirty="0"/>
                        <a:t>Limited consent form must specify time range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tc>
                  <a:txBody>
                    <a:bodyPr/>
                    <a:lstStyle/>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refused </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Query cannot be conducted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Driver removed from safety-sensitive functions</a:t>
                      </a:r>
                    </a:p>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provided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Retain via paper or electronically in driver’s qualification file</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Request limited query in the Clearinghouse</a:t>
                      </a:r>
                    </a:p>
                  </a:txBody>
                  <a:tcPr marL="182880" marR="274320" marT="91440"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41000"/>
                      </a:srgbClr>
                    </a:solidFill>
                  </a:tcPr>
                </a:tc>
                <a:extLst>
                  <a:ext uri="{0D108BD9-81ED-4DB2-BD59-A6C34878D82A}">
                    <a16:rowId xmlns:a16="http://schemas.microsoft.com/office/drawing/2014/main" val="3602273683"/>
                  </a:ext>
                </a:extLst>
              </a:tr>
              <a:tr h="1950717">
                <a:tc>
                  <a:txBody>
                    <a:bodyPr/>
                    <a:lstStyle/>
                    <a:p>
                      <a:pPr algn="l">
                        <a:spcAft>
                          <a:spcPts val="1200"/>
                        </a:spcAft>
                      </a:pPr>
                      <a:r>
                        <a:rPr lang="en-US" sz="1400" b="1" dirty="0"/>
                        <a:t>FULL QUERY</a:t>
                      </a:r>
                    </a:p>
                  </a:txBody>
                  <a:tcPr marL="18288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600"/>
                        </a:spcAft>
                        <a:buFont typeface="Arial" panose="020B0604020202020204" pitchFamily="34" charset="0"/>
                        <a:buNone/>
                      </a:pPr>
                      <a:r>
                        <a:rPr lang="en-US" sz="1200" dirty="0"/>
                        <a:t>Pre-employment check on prospective driver</a:t>
                      </a:r>
                    </a:p>
                    <a:p>
                      <a:pPr marL="0" indent="0" algn="l">
                        <a:spcAft>
                          <a:spcPts val="600"/>
                        </a:spcAft>
                        <a:buFont typeface="Arial" panose="020B0604020202020204" pitchFamily="34" charset="0"/>
                        <a:buNone/>
                      </a:pPr>
                      <a:r>
                        <a:rPr lang="en-US" sz="1200" dirty="0"/>
                        <a:t>Limited query returned information exists for queried driver</a:t>
                      </a:r>
                    </a:p>
                    <a:p>
                      <a:pPr marL="0" indent="0" algn="l">
                        <a:spcAft>
                          <a:spcPts val="600"/>
                        </a:spcAft>
                        <a:buFont typeface="Arial" panose="020B0604020202020204" pitchFamily="34" charset="0"/>
                        <a:buNone/>
                      </a:pPr>
                      <a:r>
                        <a:rPr lang="en-US" sz="1200" dirty="0"/>
                        <a:t>Ad hoc/ periodic check on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200" dirty="0"/>
                        <a:t>Electronically within the Clearinghouse</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indent="0" algn="l">
                        <a:spcAft>
                          <a:spcPts val="1200"/>
                        </a:spcAft>
                        <a:buFont typeface="Arial" panose="020B0604020202020204" pitchFamily="34" charset="0"/>
                        <a:buNone/>
                      </a:pPr>
                      <a:r>
                        <a:rPr lang="en-US" sz="1200" dirty="0"/>
                        <a:t>For each full query for individual driver</a:t>
                      </a:r>
                    </a:p>
                  </a:txBody>
                  <a:tcPr marL="182880" marR="27432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tc>
                  <a:txBody>
                    <a:bodyPr/>
                    <a:lstStyle/>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refused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Employer notified of refused consent</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Query cannot be conducted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Driver cannot perform/removed</a:t>
                      </a:r>
                      <a:r>
                        <a:rPr lang="en-US" sz="1200" baseline="0" dirty="0"/>
                        <a:t> from</a:t>
                      </a:r>
                      <a:r>
                        <a:rPr lang="en-US" sz="1200" dirty="0"/>
                        <a:t> safety-sensitive functions</a:t>
                      </a:r>
                    </a:p>
                    <a:p>
                      <a:pPr marL="0" marR="0" lvl="0" indent="0" algn="l" defTabSz="685800" rtl="0" eaLnBrk="1" fontAlgn="auto" latinLnBrk="0" hangingPunct="1">
                        <a:lnSpc>
                          <a:spcPct val="100000"/>
                        </a:lnSpc>
                        <a:spcBef>
                          <a:spcPts val="600"/>
                        </a:spcBef>
                        <a:spcAft>
                          <a:spcPts val="100"/>
                        </a:spcAft>
                        <a:buClr>
                          <a:schemeClr val="accent2"/>
                        </a:buClr>
                        <a:buSzPct val="120000"/>
                        <a:buFont typeface="Arial" panose="020B0604020202020204" pitchFamily="34" charset="0"/>
                        <a:buNone/>
                        <a:tabLst/>
                        <a:defRPr/>
                      </a:pPr>
                      <a:r>
                        <a:rPr lang="en-US" sz="1200" b="1" dirty="0"/>
                        <a:t>Consent provided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Query conducted</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dirty="0"/>
                        <a:t>Violation details released, including RTD status</a:t>
                      </a:r>
                    </a:p>
                    <a:p>
                      <a:pPr marL="182880" marR="0" lvl="1" indent="-182880" algn="l" defTabSz="685800" rtl="0" eaLnBrk="1" fontAlgn="auto" latinLnBrk="0" hangingPunct="1">
                        <a:lnSpc>
                          <a:spcPct val="100000"/>
                        </a:lnSpc>
                        <a:spcBef>
                          <a:spcPts val="0"/>
                        </a:spcBef>
                        <a:spcAft>
                          <a:spcPts val="300"/>
                        </a:spcAft>
                        <a:buClr>
                          <a:schemeClr val="accent2"/>
                        </a:buClr>
                        <a:buSzPct val="120000"/>
                        <a:buFont typeface="Arial" panose="020B0604020202020204" pitchFamily="34" charset="0"/>
                        <a:buChar char="•"/>
                        <a:tabLst/>
                        <a:defRPr/>
                      </a:pPr>
                      <a:r>
                        <a:rPr lang="en-US" sz="1200" baseline="0" dirty="0"/>
                        <a:t>If queried driver has violation and n</a:t>
                      </a:r>
                      <a:r>
                        <a:rPr lang="en-US" sz="1200" dirty="0"/>
                        <a:t>o negative RTD test result, driver removed from safety-sensitive functions</a:t>
                      </a:r>
                    </a:p>
                  </a:txBody>
                  <a:tcPr marL="182880"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B3CBD4">
                        <a:alpha val="15000"/>
                      </a:srgbClr>
                    </a:solidFill>
                  </a:tcPr>
                </a:tc>
                <a:extLst>
                  <a:ext uri="{0D108BD9-81ED-4DB2-BD59-A6C34878D82A}">
                    <a16:rowId xmlns:a16="http://schemas.microsoft.com/office/drawing/2014/main" val="2829948112"/>
                  </a:ext>
                </a:extLst>
              </a:tr>
            </a:tbl>
          </a:graphicData>
        </a:graphic>
      </p:graphicFrame>
      <p:pic>
        <p:nvPicPr>
          <p:cNvPr id="8"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05" y="2766403"/>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05" y="4687204"/>
            <a:ext cx="949569" cy="94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5096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29685" y="2066166"/>
          <a:ext cx="11405127" cy="4406519"/>
        </p:xfrm>
        <a:graphic>
          <a:graphicData uri="http://schemas.openxmlformats.org/drawingml/2006/table">
            <a:tbl>
              <a:tblPr firstRow="1" bandRow="1">
                <a:tableStyleId>{5C22544A-7EE6-4342-B048-85BDC9FD1C3A}</a:tableStyleId>
              </a:tblPr>
              <a:tblGrid>
                <a:gridCol w="2858118">
                  <a:extLst>
                    <a:ext uri="{9D8B030D-6E8A-4147-A177-3AD203B41FA5}">
                      <a16:colId xmlns:a16="http://schemas.microsoft.com/office/drawing/2014/main" val="3848726580"/>
                    </a:ext>
                  </a:extLst>
                </a:gridCol>
                <a:gridCol w="6102120">
                  <a:extLst>
                    <a:ext uri="{9D8B030D-6E8A-4147-A177-3AD203B41FA5}">
                      <a16:colId xmlns:a16="http://schemas.microsoft.com/office/drawing/2014/main" val="1846929746"/>
                    </a:ext>
                  </a:extLst>
                </a:gridCol>
                <a:gridCol w="2444889">
                  <a:extLst>
                    <a:ext uri="{9D8B030D-6E8A-4147-A177-3AD203B41FA5}">
                      <a16:colId xmlns:a16="http://schemas.microsoft.com/office/drawing/2014/main" val="2665237054"/>
                    </a:ext>
                  </a:extLst>
                </a:gridCol>
              </a:tblGrid>
              <a:tr h="936120">
                <a:tc>
                  <a:txBody>
                    <a:bodyPr/>
                    <a:lstStyle/>
                    <a:p>
                      <a:pPr marL="0" marR="0" algn="l">
                        <a:lnSpc>
                          <a:spcPct val="107000"/>
                        </a:lnSpc>
                        <a:spcBef>
                          <a:spcPts val="0"/>
                        </a:spcBef>
                        <a:spcAft>
                          <a:spcPts val="0"/>
                        </a:spcAft>
                      </a:pPr>
                      <a:r>
                        <a:rPr lang="en-US" sz="1050" b="1" dirty="0">
                          <a:solidFill>
                            <a:schemeClr val="bg1"/>
                          </a:solidFill>
                          <a:effectLst/>
                          <a:latin typeface="+mn-lt"/>
                          <a:ea typeface="Times New Roman" panose="02020603050405020304" pitchFamily="18" charset="0"/>
                          <a:cs typeface="Times New Roman" panose="02020603050405020304" pitchFamily="18" charset="0"/>
                        </a:rPr>
                        <a:t>REPORTING ENTITY</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1647"/>
                    </a:solidFill>
                  </a:tcPr>
                </a:tc>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400" dirty="0">
                          <a:solidFill>
                            <a:schemeClr val="bg1"/>
                          </a:solidFill>
                          <a:effectLst/>
                          <a:latin typeface="+mn-lt"/>
                          <a:ea typeface="Calibri" panose="020F0502020204030204" pitchFamily="34" charset="0"/>
                          <a:cs typeface="Times New Roman" panose="02020603050405020304" pitchFamily="18" charset="0"/>
                        </a:rPr>
                        <a:t>DEADLINE FOR REPORTING INFORMATION</a:t>
                      </a:r>
                    </a:p>
                    <a:p>
                      <a:pPr marL="0" marR="0" algn="l">
                        <a:lnSpc>
                          <a:spcPct val="107000"/>
                        </a:lnSpc>
                        <a:spcBef>
                          <a:spcPts val="0"/>
                        </a:spcBef>
                        <a:spcAft>
                          <a:spcPts val="0"/>
                        </a:spcAft>
                      </a:pP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1647"/>
                    </a:solidFill>
                  </a:tcPr>
                </a:tc>
                <a:extLst>
                  <a:ext uri="{0D108BD9-81ED-4DB2-BD59-A6C34878D82A}">
                    <a16:rowId xmlns:a16="http://schemas.microsoft.com/office/drawing/2014/main" val="2086090943"/>
                  </a:ext>
                </a:extLst>
              </a:tr>
              <a:tr h="307700">
                <a:tc rowSpan="6">
                  <a:txBody>
                    <a:bodyPr/>
                    <a:lstStyle/>
                    <a:p>
                      <a:pPr marL="0" marR="0" algn="l">
                        <a:lnSpc>
                          <a:spcPct val="107000"/>
                        </a:lnSpc>
                        <a:spcBef>
                          <a:spcPts val="0"/>
                        </a:spcBef>
                        <a:spcAft>
                          <a:spcPts val="0"/>
                        </a:spcAft>
                      </a:pPr>
                      <a:endParaRPr lang="en-US" sz="12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2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2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2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2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200" b="1" dirty="0">
                        <a:solidFill>
                          <a:srgbClr val="333333"/>
                        </a:solidFill>
                        <a:effectLst/>
                        <a:latin typeface="+mn-lt"/>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33333"/>
                          </a:solidFill>
                          <a:effectLst/>
                          <a:latin typeface="+mn-lt"/>
                          <a:ea typeface="Times New Roman" panose="02020603050405020304" pitchFamily="18" charset="0"/>
                          <a:cs typeface="Times New Roman" panose="02020603050405020304" pitchFamily="18" charset="0"/>
                        </a:rPr>
                        <a:t>Prospective/Current Employer of CDL Driver</a:t>
                      </a:r>
                    </a:p>
                    <a:p>
                      <a:pPr marL="0" marR="0" algn="ctr">
                        <a:lnSpc>
                          <a:spcPct val="107000"/>
                        </a:lnSpc>
                        <a:spcBef>
                          <a:spcPts val="0"/>
                        </a:spcBef>
                        <a:spcAft>
                          <a:spcPts val="0"/>
                        </a:spcAft>
                      </a:pPr>
                      <a:endParaRPr lang="en-US" sz="1400" b="1" dirty="0">
                        <a:solidFill>
                          <a:srgbClr val="333333"/>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333333"/>
                          </a:solidFill>
                          <a:effectLst/>
                          <a:latin typeface="+mn-lt"/>
                          <a:ea typeface="Calibri" panose="020F0502020204030204" pitchFamily="34" charset="0"/>
                          <a:cs typeface="Times New Roman" panose="02020603050405020304" pitchFamily="18" charset="0"/>
                        </a:rPr>
                        <a:t>Or </a:t>
                      </a:r>
                    </a:p>
                    <a:p>
                      <a:pPr marL="0" marR="0" algn="ctr">
                        <a:lnSpc>
                          <a:spcPct val="107000"/>
                        </a:lnSpc>
                        <a:spcBef>
                          <a:spcPts val="0"/>
                        </a:spcBef>
                        <a:spcAft>
                          <a:spcPts val="0"/>
                        </a:spcAft>
                      </a:pPr>
                      <a:endParaRPr lang="en-US" sz="1400" b="1" dirty="0">
                        <a:solidFill>
                          <a:srgbClr val="333333"/>
                        </a:solidFill>
                        <a:effectLst/>
                        <a:latin typeface="+mn-lt"/>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b="1" dirty="0">
                          <a:solidFill>
                            <a:srgbClr val="333333"/>
                          </a:solidFill>
                          <a:effectLst/>
                          <a:latin typeface="+mn-lt"/>
                          <a:ea typeface="Times New Roman" panose="02020603050405020304" pitchFamily="18" charset="0"/>
                          <a:cs typeface="Times New Roman" panose="02020603050405020304" pitchFamily="18" charset="0"/>
                        </a:rPr>
                        <a:t>Service agent acting on behalf of Current Employer of CDL Driver</a:t>
                      </a:r>
                      <a:endParaRPr lang="en-US" sz="1400" b="1"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An alcohol confirmation test with a concentration of 0.04% or higher.</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rowSpan="6">
                  <a:txBody>
                    <a:bodyPr/>
                    <a:lstStyle/>
                    <a:p>
                      <a:pPr marL="0" marR="0" algn="l">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By the close of the 3</a:t>
                      </a:r>
                      <a:r>
                        <a:rPr lang="en-US" sz="1400" baseline="30000" dirty="0">
                          <a:effectLst/>
                          <a:latin typeface="+mn-lt"/>
                          <a:ea typeface="Calibri" panose="020F0502020204030204" pitchFamily="34" charset="0"/>
                          <a:cs typeface="Times New Roman" panose="02020603050405020304" pitchFamily="18" charset="0"/>
                        </a:rPr>
                        <a:t>rd</a:t>
                      </a:r>
                      <a:r>
                        <a:rPr lang="en-US" sz="1400" dirty="0">
                          <a:effectLst/>
                          <a:latin typeface="+mn-lt"/>
                          <a:ea typeface="Calibri" panose="020F0502020204030204" pitchFamily="34" charset="0"/>
                          <a:cs typeface="Times New Roman" panose="02020603050405020304" pitchFamily="18" charset="0"/>
                        </a:rPr>
                        <a:t> business day</a:t>
                      </a: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2050150594"/>
                  </a:ext>
                </a:extLst>
              </a:tr>
              <a:tr h="295698">
                <a:tc vMerge="1">
                  <a:txBody>
                    <a:bodyPr/>
                    <a:lstStyle/>
                    <a:p>
                      <a:endParaRPr lang="en-US"/>
                    </a:p>
                  </a:txBody>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Refusal to test (alcohol) as specified in </a:t>
                      </a:r>
                      <a:r>
                        <a:rPr lang="en-US" sz="1400" u="sng" dirty="0">
                          <a:solidFill>
                            <a:srgbClr val="5797CE"/>
                          </a:solidFill>
                          <a:effectLst/>
                          <a:latin typeface="+mn-lt"/>
                          <a:ea typeface="Times New Roman" panose="02020603050405020304" pitchFamily="18" charset="0"/>
                          <a:cs typeface="Times New Roman" panose="02020603050405020304" pitchFamily="18" charset="0"/>
                          <a:hlinkClick r:id="rId2"/>
                        </a:rPr>
                        <a:t>49 CFR 40.261</a:t>
                      </a:r>
                      <a:r>
                        <a:rPr lang="en-US" sz="1400" dirty="0">
                          <a:solidFill>
                            <a:srgbClr val="333333"/>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vMerge="1">
                  <a:txBody>
                    <a:bodyPr/>
                    <a:lstStyle/>
                    <a:p>
                      <a:pPr marL="0" marR="0" algn="l">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2022265139"/>
                  </a:ext>
                </a:extLst>
              </a:tr>
              <a:tr h="470989">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Refusal to test (drug) not requiring a determination by the MRO as specified in </a:t>
                      </a:r>
                      <a:r>
                        <a:rPr lang="en-US" sz="1400" u="sng" dirty="0">
                          <a:solidFill>
                            <a:srgbClr val="5797CE"/>
                          </a:solidFill>
                          <a:effectLst/>
                          <a:latin typeface="+mn-lt"/>
                          <a:ea typeface="Times New Roman" panose="02020603050405020304" pitchFamily="18" charset="0"/>
                          <a:cs typeface="Times New Roman" panose="02020603050405020304" pitchFamily="18" charset="0"/>
                          <a:hlinkClick r:id="rId3"/>
                        </a:rPr>
                        <a:t>49 CFR 40.191</a:t>
                      </a:r>
                      <a:r>
                        <a:rPr lang="en-US" sz="1400" dirty="0">
                          <a:solidFill>
                            <a:srgbClr val="333333"/>
                          </a:solidFill>
                          <a:effectLst/>
                          <a:latin typeface="+mn-lt"/>
                          <a:ea typeface="Times New Roman" panose="02020603050405020304" pitchFamily="18" charset="0"/>
                          <a:cs typeface="Times New Roman" panose="02020603050405020304" pitchFamily="18" charset="0"/>
                        </a:rPr>
                        <a:t>.</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marL="0" marR="0" algn="l">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28183797"/>
                  </a:ext>
                </a:extLst>
              </a:tr>
              <a:tr h="646281">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Actual knowledge, as defined in </a:t>
                      </a:r>
                      <a:r>
                        <a:rPr lang="en-US" sz="1400" u="sng" dirty="0">
                          <a:solidFill>
                            <a:srgbClr val="5797CE"/>
                          </a:solidFill>
                          <a:effectLst/>
                          <a:latin typeface="+mn-lt"/>
                          <a:ea typeface="Times New Roman" panose="02020603050405020304" pitchFamily="18" charset="0"/>
                          <a:cs typeface="Times New Roman" panose="02020603050405020304" pitchFamily="18" charset="0"/>
                          <a:hlinkClick r:id="rId4"/>
                        </a:rPr>
                        <a:t>49 CFR 382.107</a:t>
                      </a:r>
                      <a:r>
                        <a:rPr lang="en-US" sz="1400" dirty="0">
                          <a:solidFill>
                            <a:srgbClr val="333333"/>
                          </a:solidFill>
                          <a:effectLst/>
                          <a:latin typeface="+mn-lt"/>
                          <a:ea typeface="Times New Roman" panose="02020603050405020304" pitchFamily="18" charset="0"/>
                          <a:cs typeface="Times New Roman" panose="02020603050405020304" pitchFamily="18" charset="0"/>
                        </a:rPr>
                        <a:t>, that a driver has used alcohol on duty, used alcohol within four hours of coming on duty, used alcohol prior to post-accident testing, or has used a controlled substance.</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vMerge="1">
                  <a:txBody>
                    <a:bodyPr/>
                    <a:lstStyle/>
                    <a:p>
                      <a:pPr marL="0" marR="0" algn="l">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890047157"/>
                  </a:ext>
                </a:extLst>
              </a:tr>
              <a:tr h="312936">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Negative RTD test results (drug and alcohol testing, as applicable)</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marL="0" marR="0" algn="l">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32063760"/>
                  </a:ext>
                </a:extLst>
              </a:tr>
              <a:tr h="658614">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Completion of follow-up testing.</a:t>
                      </a:r>
                      <a:endParaRPr lang="en-US" sz="12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tc vMerge="1">
                  <a:txBody>
                    <a:bodyPr/>
                    <a:lstStyle/>
                    <a:p>
                      <a:pPr marL="0" marR="0" algn="l">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182880" marR="182880" marT="91440" marB="5715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B3CBD4">
                        <a:alpha val="42000"/>
                      </a:srgbClr>
                    </a:solidFill>
                  </a:tcPr>
                </a:tc>
                <a:extLst>
                  <a:ext uri="{0D108BD9-81ED-4DB2-BD59-A6C34878D82A}">
                    <a16:rowId xmlns:a16="http://schemas.microsoft.com/office/drawing/2014/main" val="3952908453"/>
                  </a:ext>
                </a:extLst>
              </a:tr>
            </a:tbl>
          </a:graphicData>
        </a:graphic>
      </p:graphicFrame>
      <p:pic>
        <p:nvPicPr>
          <p:cNvPr id="12" name="Picture 11">
            <a:extLst>
              <a:ext uri="{FF2B5EF4-FFF2-40B4-BE49-F238E27FC236}">
                <a16:creationId xmlns:a16="http://schemas.microsoft.com/office/drawing/2014/main" id="{89A583AB-2BFA-A445-B8C4-4E54CB0D13B7}"/>
              </a:ext>
            </a:extLst>
          </p:cNvPr>
          <p:cNvPicPr>
            <a:picLocks noChangeAspect="1"/>
          </p:cNvPicPr>
          <p:nvPr/>
        </p:nvPicPr>
        <p:blipFill>
          <a:blip r:embed="rId5"/>
          <a:stretch>
            <a:fillRect/>
          </a:stretch>
        </p:blipFill>
        <p:spPr>
          <a:xfrm>
            <a:off x="703165" y="3130273"/>
            <a:ext cx="1168018" cy="1168018"/>
          </a:xfrm>
          <a:prstGeom prst="rect">
            <a:avLst/>
          </a:prstGeom>
        </p:spPr>
      </p:pic>
      <p:sp>
        <p:nvSpPr>
          <p:cNvPr id="2" name="Text Placeholder 1"/>
          <p:cNvSpPr>
            <a:spLocks noGrp="1"/>
          </p:cNvSpPr>
          <p:nvPr>
            <p:ph type="body" sz="quarter" idx="10"/>
          </p:nvPr>
        </p:nvSpPr>
        <p:spPr/>
        <p:txBody>
          <a:bodyPr/>
          <a:lstStyle/>
          <a:p>
            <a:r>
              <a:rPr lang="en-US" dirty="0"/>
              <a:t>Reporting to the Clearinghouse</a:t>
            </a:r>
          </a:p>
        </p:txBody>
      </p:sp>
      <p:sp>
        <p:nvSpPr>
          <p:cNvPr id="3" name="Content Placeholder 2"/>
          <p:cNvSpPr>
            <a:spLocks noGrp="1"/>
          </p:cNvSpPr>
          <p:nvPr>
            <p:ph idx="1"/>
          </p:nvPr>
        </p:nvSpPr>
        <p:spPr>
          <a:xfrm>
            <a:off x="429686" y="1442908"/>
            <a:ext cx="11405127" cy="484518"/>
          </a:xfrm>
        </p:spPr>
        <p:txBody>
          <a:bodyPr/>
          <a:lstStyle/>
          <a:p>
            <a:pPr marL="0" lvl="0" indent="0">
              <a:buNone/>
            </a:pPr>
            <a:r>
              <a:rPr lang="en-US" sz="2000" b="1" dirty="0"/>
              <a:t>What information is the employer or designated C/TPA required to report?</a:t>
            </a:r>
          </a:p>
        </p:txBody>
      </p:sp>
      <p:sp>
        <p:nvSpPr>
          <p:cNvPr id="4" name="Slide Number Placeholder 3"/>
          <p:cNvSpPr>
            <a:spLocks noGrp="1"/>
          </p:cNvSpPr>
          <p:nvPr>
            <p:ph type="sldNum" sz="quarter" idx="4"/>
          </p:nvPr>
        </p:nvSpPr>
        <p:spPr/>
        <p:txBody>
          <a:bodyPr/>
          <a:lstStyle/>
          <a:p>
            <a:fld id="{A01475F6-15BF-E945-87A6-683076D41687}" type="slidenum">
              <a:rPr lang="en-US" smtClean="0"/>
              <a:pPr/>
              <a:t>16</a:t>
            </a:fld>
            <a:endParaRPr lang="en-US" dirty="0"/>
          </a:p>
        </p:txBody>
      </p:sp>
      <p:pic>
        <p:nvPicPr>
          <p:cNvPr id="7" name="Picture 6">
            <a:extLst/>
          </p:cNvPr>
          <p:cNvPicPr>
            <a:picLocks noChangeAspect="1"/>
          </p:cNvPicPr>
          <p:nvPr/>
        </p:nvPicPr>
        <p:blipFill>
          <a:blip r:embed="rId6"/>
          <a:stretch>
            <a:fillRect/>
          </a:stretch>
        </p:blipFill>
        <p:spPr>
          <a:xfrm>
            <a:off x="1931491" y="3130273"/>
            <a:ext cx="1168018" cy="1168018"/>
          </a:xfrm>
          <a:prstGeom prst="rect">
            <a:avLst/>
          </a:prstGeom>
        </p:spPr>
      </p:pic>
    </p:spTree>
    <p:extLst>
      <p:ext uri="{BB962C8B-B14F-4D97-AF65-F5344CB8AC3E}">
        <p14:creationId xmlns:p14="http://schemas.microsoft.com/office/powerpoint/2010/main" val="39703091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17</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pic>
        <p:nvPicPr>
          <p:cNvPr id="10" name="Picture 9">
            <a:extLst>
              <a:ext uri="{FF2B5EF4-FFF2-40B4-BE49-F238E27FC236}">
                <a16:creationId xmlns:a16="http://schemas.microsoft.com/office/drawing/2014/main" id="{54D71E2F-3AF7-48A2-A0CF-39482B911C7C}"/>
              </a:ext>
            </a:extLst>
          </p:cNvPr>
          <p:cNvPicPr>
            <a:picLocks noChangeAspect="1"/>
          </p:cNvPicPr>
          <p:nvPr/>
        </p:nvPicPr>
        <p:blipFill>
          <a:blip r:embed="rId3"/>
          <a:stretch>
            <a:fillRect/>
          </a:stretch>
        </p:blipFill>
        <p:spPr>
          <a:xfrm>
            <a:off x="9458298" y="1880494"/>
            <a:ext cx="2376515" cy="3694022"/>
          </a:xfrm>
          <a:prstGeom prst="rect">
            <a:avLst/>
          </a:prstGeom>
        </p:spPr>
      </p:pic>
      <p:pic>
        <p:nvPicPr>
          <p:cNvPr id="15" name="Picture 14">
            <a:extLst>
              <a:ext uri="{FF2B5EF4-FFF2-40B4-BE49-F238E27FC236}">
                <a16:creationId xmlns:a16="http://schemas.microsoft.com/office/drawing/2014/main" id="{6AB4915A-948D-400F-81B6-F28DAEF1B19C}"/>
              </a:ext>
            </a:extLst>
          </p:cNvPr>
          <p:cNvPicPr>
            <a:picLocks noChangeAspect="1"/>
          </p:cNvPicPr>
          <p:nvPr/>
        </p:nvPicPr>
        <p:blipFill>
          <a:blip r:embed="rId4"/>
          <a:stretch>
            <a:fillRect/>
          </a:stretch>
        </p:blipFill>
        <p:spPr>
          <a:xfrm>
            <a:off x="429686" y="1574855"/>
            <a:ext cx="7962900" cy="4305300"/>
          </a:xfrm>
          <a:prstGeom prst="rect">
            <a:avLst/>
          </a:prstGeom>
        </p:spPr>
      </p:pic>
      <p:sp>
        <p:nvSpPr>
          <p:cNvPr id="16" name="Left Brace 15">
            <a:extLst>
              <a:ext uri="{FF2B5EF4-FFF2-40B4-BE49-F238E27FC236}">
                <a16:creationId xmlns:a16="http://schemas.microsoft.com/office/drawing/2014/main" id="{520FB176-D2C7-422F-847E-92A9174410C1}"/>
              </a:ext>
            </a:extLst>
          </p:cNvPr>
          <p:cNvSpPr/>
          <p:nvPr/>
        </p:nvSpPr>
        <p:spPr bwMode="auto">
          <a:xfrm>
            <a:off x="8474778" y="1574856"/>
            <a:ext cx="987720" cy="4305300"/>
          </a:xfrm>
          <a:prstGeom prst="leftBrace">
            <a:avLst>
              <a:gd name="adj1" fmla="val 8333"/>
              <a:gd name="adj2" fmla="val 50000"/>
            </a:avLst>
          </a:prstGeom>
          <a:noFill/>
          <a:ln w="571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
        <p:nvSpPr>
          <p:cNvPr id="17" name="Content Placeholder 2">
            <a:extLst>
              <a:ext uri="{FF2B5EF4-FFF2-40B4-BE49-F238E27FC236}">
                <a16:creationId xmlns:a16="http://schemas.microsoft.com/office/drawing/2014/main" id="{25709F79-56F3-4215-B421-A1E62792D20A}"/>
              </a:ext>
            </a:extLst>
          </p:cNvPr>
          <p:cNvSpPr>
            <a:spLocks noGrp="1"/>
          </p:cNvSpPr>
          <p:nvPr>
            <p:ph idx="1"/>
          </p:nvPr>
        </p:nvSpPr>
        <p:spPr>
          <a:xfrm>
            <a:off x="429685" y="5880155"/>
            <a:ext cx="3861759" cy="633661"/>
          </a:xfrm>
        </p:spPr>
        <p:txBody>
          <a:bodyPr/>
          <a:lstStyle/>
          <a:p>
            <a:pPr marL="0" indent="0" algn="ctr">
              <a:spcBef>
                <a:spcPts val="0"/>
              </a:spcBef>
              <a:buNone/>
            </a:pPr>
            <a:r>
              <a:rPr lang="en-US" sz="1600" b="1" dirty="0">
                <a:solidFill>
                  <a:schemeClr val="tx1"/>
                </a:solidFill>
              </a:rPr>
              <a:t>Recommended for High-volume users</a:t>
            </a:r>
            <a:endParaRPr lang="en-US" sz="16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lvl="1" algn="ctr"/>
            <a:endParaRPr lang="en-US" sz="1400" dirty="0">
              <a:solidFill>
                <a:schemeClr val="tx1"/>
              </a:solidFill>
            </a:endParaRPr>
          </a:p>
          <a:p>
            <a:pPr lvl="1" algn="ctr"/>
            <a:endParaRPr lang="en-US" sz="1400" b="1" dirty="0">
              <a:solidFill>
                <a:schemeClr val="tx1"/>
              </a:solidFill>
            </a:endParaRPr>
          </a:p>
          <a:p>
            <a:pPr lvl="2" algn="ctr"/>
            <a:endParaRPr lang="en-US" sz="1100" dirty="0"/>
          </a:p>
        </p:txBody>
      </p:sp>
    </p:spTree>
    <p:extLst>
      <p:ext uri="{BB962C8B-B14F-4D97-AF65-F5344CB8AC3E}">
        <p14:creationId xmlns:p14="http://schemas.microsoft.com/office/powerpoint/2010/main" val="161488082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18</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11315274" cy="5180812"/>
          </a:xfrm>
        </p:spPr>
        <p:txBody>
          <a:bodyPr/>
          <a:lstStyle/>
          <a:p>
            <a:r>
              <a:rPr lang="en-US" sz="1800" b="1" dirty="0">
                <a:solidFill>
                  <a:schemeClr val="tx1"/>
                </a:solidFill>
              </a:rPr>
              <a:t>Why purchase a query plan?</a:t>
            </a:r>
          </a:p>
          <a:p>
            <a:pPr lvl="1"/>
            <a:r>
              <a:rPr lang="en-US" sz="1400" dirty="0">
                <a:solidFill>
                  <a:schemeClr val="tx1"/>
                </a:solidFill>
              </a:rPr>
              <a:t>Employers are charged a fee for conducting queries in the Clearinghouse.</a:t>
            </a:r>
          </a:p>
          <a:p>
            <a:pPr lvl="1"/>
            <a:r>
              <a:rPr lang="en-US" sz="1400" dirty="0">
                <a:solidFill>
                  <a:schemeClr val="tx1"/>
                </a:solidFill>
              </a:rPr>
              <a:t>Employer must purchase a query plan to ensure they or their designated C/TPAs can conduct queries.</a:t>
            </a:r>
          </a:p>
          <a:p>
            <a:r>
              <a:rPr lang="en-US" sz="1800" b="1" dirty="0">
                <a:solidFill>
                  <a:schemeClr val="tx1"/>
                </a:solidFill>
              </a:rPr>
              <a:t>Can C/TPAs purchase a query plan?</a:t>
            </a:r>
          </a:p>
          <a:p>
            <a:pPr lvl="1"/>
            <a:r>
              <a:rPr lang="en-US" sz="1400" dirty="0">
                <a:solidFill>
                  <a:schemeClr val="tx1"/>
                </a:solidFill>
              </a:rPr>
              <a:t>No, only employers can purchase query plans.</a:t>
            </a:r>
          </a:p>
          <a:p>
            <a:r>
              <a:rPr lang="en-US" sz="1800" b="1" dirty="0">
                <a:solidFill>
                  <a:schemeClr val="tx1"/>
                </a:solidFill>
              </a:rPr>
              <a:t>How does the employer purchase a query plan?</a:t>
            </a:r>
          </a:p>
          <a:p>
            <a:pPr lvl="1"/>
            <a:r>
              <a:rPr lang="en-US" sz="1400" dirty="0">
                <a:solidFill>
                  <a:schemeClr val="tx1"/>
                </a:solidFill>
              </a:rPr>
              <a:t>Query plans may only be purchased from FMCSA on the Clearinghouse website.</a:t>
            </a:r>
          </a:p>
          <a:p>
            <a:r>
              <a:rPr lang="en-US" sz="1800" b="1" dirty="0">
                <a:solidFill>
                  <a:schemeClr val="tx1"/>
                </a:solidFill>
              </a:rPr>
              <a:t>Which query plan is right for me?</a:t>
            </a:r>
          </a:p>
          <a:p>
            <a:pPr lvl="1"/>
            <a:r>
              <a:rPr lang="en-US" sz="1400" dirty="0">
                <a:solidFill>
                  <a:schemeClr val="tx1"/>
                </a:solidFill>
              </a:rPr>
              <a:t>Query bundles</a:t>
            </a:r>
          </a:p>
          <a:p>
            <a:pPr lvl="2"/>
            <a:r>
              <a:rPr lang="en-US" sz="1200" dirty="0">
                <a:solidFill>
                  <a:schemeClr val="tx1"/>
                </a:solidFill>
              </a:rPr>
              <a:t>Purchase the number of queries equal to the number of your current employees (satisfy your annual queries needs)</a:t>
            </a:r>
          </a:p>
          <a:p>
            <a:pPr lvl="2"/>
            <a:r>
              <a:rPr lang="en-US" sz="1200" dirty="0">
                <a:solidFill>
                  <a:schemeClr val="tx1"/>
                </a:solidFill>
              </a:rPr>
              <a:t>Purchase additional query plans, as needed</a:t>
            </a:r>
          </a:p>
          <a:p>
            <a:pPr lvl="1"/>
            <a:r>
              <a:rPr lang="en-US" sz="1400" dirty="0">
                <a:solidFill>
                  <a:schemeClr val="tx1"/>
                </a:solidFill>
              </a:rPr>
              <a:t>Unlimited query subscription</a:t>
            </a:r>
          </a:p>
          <a:p>
            <a:pPr lvl="2"/>
            <a:r>
              <a:rPr lang="en-US" sz="1200" dirty="0">
                <a:solidFill>
                  <a:schemeClr val="tx1"/>
                </a:solidFill>
              </a:rPr>
              <a:t>High volume users</a:t>
            </a:r>
          </a:p>
          <a:p>
            <a:r>
              <a:rPr lang="en-US" sz="1800" b="1" dirty="0">
                <a:solidFill>
                  <a:schemeClr val="tx1"/>
                </a:solidFill>
              </a:rPr>
              <a:t>When will query plans be available for purchase?</a:t>
            </a:r>
          </a:p>
          <a:p>
            <a:pPr lvl="1"/>
            <a:r>
              <a:rPr lang="en-US" sz="1400" dirty="0">
                <a:solidFill>
                  <a:schemeClr val="tx1"/>
                </a:solidFill>
              </a:rPr>
              <a:t>Query plans will be available in November 2019</a:t>
            </a:r>
          </a:p>
          <a:p>
            <a:pPr lvl="2"/>
            <a:endParaRPr lang="en-US" sz="1100" dirty="0"/>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endParaRPr lang="en-US" sz="1400" kern="0" dirty="0"/>
          </a:p>
        </p:txBody>
      </p:sp>
    </p:spTree>
    <p:extLst>
      <p:ext uri="{BB962C8B-B14F-4D97-AF65-F5344CB8AC3E}">
        <p14:creationId xmlns:p14="http://schemas.microsoft.com/office/powerpoint/2010/main" val="188599933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19</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sz="2400" dirty="0"/>
              <a:t>Medical Review Officers (MROs) and Substance Abuse Professionals (SAPs)</a:t>
            </a:r>
          </a:p>
        </p:txBody>
      </p:sp>
      <p:sp>
        <p:nvSpPr>
          <p:cNvPr id="7" name="Text Placeholder 8"/>
          <p:cNvSpPr txBox="1">
            <a:spLocks/>
          </p:cNvSpPr>
          <p:nvPr/>
        </p:nvSpPr>
        <p:spPr>
          <a:xfrm>
            <a:off x="690562" y="1527263"/>
            <a:ext cx="5079301" cy="4210216"/>
          </a:xfrm>
          <a:prstGeom prst="rect">
            <a:avLst/>
          </a:prstGeom>
          <a:solidFill>
            <a:schemeClr val="accent3">
              <a:lumMod val="95000"/>
            </a:schemeClr>
          </a:solidFill>
        </p:spPr>
        <p:txBody>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2800" b="1" kern="0" dirty="0"/>
              <a:t>MROs:</a:t>
            </a:r>
          </a:p>
          <a:p>
            <a:pPr marL="509905" lvl="1" indent="-342900" defTabSz="914400">
              <a:spcAft>
                <a:spcPts val="1100"/>
              </a:spcAft>
              <a:buFont typeface="+mj-lt"/>
              <a:buAutoNum type="arabicPeriod"/>
            </a:pPr>
            <a:r>
              <a:rPr lang="en-US" sz="1800" b="1" kern="0" dirty="0">
                <a:solidFill>
                  <a:srgbClr val="0070C0"/>
                </a:solidFill>
              </a:rPr>
              <a:t>WORK </a:t>
            </a:r>
            <a:r>
              <a:rPr lang="en-US" sz="1800" kern="0" dirty="0">
                <a:solidFill>
                  <a:schemeClr val="tx1"/>
                </a:solidFill>
              </a:rPr>
              <a:t>for MRO company(</a:t>
            </a:r>
            <a:r>
              <a:rPr lang="en-US" sz="1800" kern="0" dirty="0" err="1">
                <a:solidFill>
                  <a:schemeClr val="tx1"/>
                </a:solidFill>
              </a:rPr>
              <a:t>ies</a:t>
            </a:r>
            <a:r>
              <a:rPr lang="en-US" sz="1800" kern="0" dirty="0">
                <a:solidFill>
                  <a:schemeClr val="tx1"/>
                </a:solidFill>
              </a:rPr>
              <a:t>), or self-employed</a:t>
            </a:r>
          </a:p>
          <a:p>
            <a:pPr marL="509905" lvl="1" indent="-342900" defTabSz="914400">
              <a:spcAft>
                <a:spcPts val="1100"/>
              </a:spcAft>
              <a:buFont typeface="+mj-lt"/>
              <a:buAutoNum type="arabicPeriod"/>
            </a:pPr>
            <a:r>
              <a:rPr lang="en-US" sz="1800" b="1" kern="0" dirty="0">
                <a:solidFill>
                  <a:srgbClr val="0070C0"/>
                </a:solidFill>
              </a:rPr>
              <a:t>REGISTER</a:t>
            </a:r>
            <a:r>
              <a:rPr lang="en-US" sz="1800" kern="0" dirty="0">
                <a:solidFill>
                  <a:schemeClr val="tx1"/>
                </a:solidFill>
              </a:rPr>
              <a:t> for the Clearinghouse and complete the verification process</a:t>
            </a:r>
          </a:p>
          <a:p>
            <a:pPr marL="509905" lvl="1" indent="-342900" defTabSz="914400">
              <a:spcAft>
                <a:spcPts val="1100"/>
              </a:spcAft>
              <a:buFont typeface="+mj-lt"/>
              <a:buAutoNum type="arabicPeriod"/>
            </a:pPr>
            <a:r>
              <a:rPr lang="en-US" sz="1800" b="1" kern="0" dirty="0">
                <a:solidFill>
                  <a:srgbClr val="0070C0"/>
                </a:solidFill>
              </a:rPr>
              <a:t>ENTER </a:t>
            </a:r>
            <a:r>
              <a:rPr lang="en-US" sz="1800" kern="0" dirty="0">
                <a:solidFill>
                  <a:schemeClr val="tx1"/>
                </a:solidFill>
              </a:rPr>
              <a:t>drug violation information to the Clearinghouse </a:t>
            </a:r>
          </a:p>
          <a:p>
            <a:pPr marL="509905" lvl="1" indent="-342900" defTabSz="914400">
              <a:spcAft>
                <a:spcPts val="1100"/>
              </a:spcAft>
              <a:buFont typeface="+mj-lt"/>
              <a:buAutoNum type="arabicPeriod"/>
            </a:pPr>
            <a:r>
              <a:rPr lang="en-US" sz="1800" b="1" kern="0" dirty="0">
                <a:solidFill>
                  <a:srgbClr val="0070C0"/>
                </a:solidFill>
              </a:rPr>
              <a:t>DESIGNATE </a:t>
            </a:r>
            <a:r>
              <a:rPr lang="en-US" sz="1800" kern="0" dirty="0">
                <a:solidFill>
                  <a:schemeClr val="tx1"/>
                </a:solidFill>
              </a:rPr>
              <a:t>MRO Assistant(s) to enter violation information on their behalf</a:t>
            </a:r>
          </a:p>
          <a:p>
            <a:pPr defTabSz="914400"/>
            <a:endParaRPr lang="en-US" kern="0" dirty="0"/>
          </a:p>
        </p:txBody>
      </p:sp>
      <p:sp>
        <p:nvSpPr>
          <p:cNvPr id="8" name="Text Placeholder 10"/>
          <p:cNvSpPr txBox="1">
            <a:spLocks/>
          </p:cNvSpPr>
          <p:nvPr/>
        </p:nvSpPr>
        <p:spPr>
          <a:xfrm>
            <a:off x="6176442" y="1527262"/>
            <a:ext cx="5024957" cy="4209676"/>
          </a:xfrm>
          <a:prstGeom prst="rect">
            <a:avLst/>
          </a:prstGeom>
          <a:solidFill>
            <a:schemeClr val="accent3">
              <a:lumMod val="95000"/>
            </a:schemeClr>
          </a:solidFill>
        </p:spPr>
        <p:txBody>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2800" b="1" kern="0" dirty="0"/>
              <a:t>SAPs:</a:t>
            </a:r>
          </a:p>
          <a:p>
            <a:pPr marL="509905" lvl="1" indent="-342900" defTabSz="914400">
              <a:spcAft>
                <a:spcPts val="1100"/>
              </a:spcAft>
              <a:buFont typeface="+mj-lt"/>
              <a:buAutoNum type="arabicPeriod"/>
            </a:pPr>
            <a:r>
              <a:rPr lang="en-US" sz="1800" b="1" kern="0" dirty="0">
                <a:solidFill>
                  <a:srgbClr val="0070C0"/>
                </a:solidFill>
              </a:rPr>
              <a:t>WORK</a:t>
            </a:r>
            <a:r>
              <a:rPr lang="en-US" sz="1800" kern="0" dirty="0">
                <a:solidFill>
                  <a:schemeClr val="tx1"/>
                </a:solidFill>
              </a:rPr>
              <a:t> for SAP company(</a:t>
            </a:r>
            <a:r>
              <a:rPr lang="en-US" sz="1800" kern="0" dirty="0" err="1">
                <a:solidFill>
                  <a:schemeClr val="tx1"/>
                </a:solidFill>
              </a:rPr>
              <a:t>ies</a:t>
            </a:r>
            <a:r>
              <a:rPr lang="en-US" sz="1800" kern="0" dirty="0">
                <a:solidFill>
                  <a:schemeClr val="tx1"/>
                </a:solidFill>
              </a:rPr>
              <a:t>), or </a:t>
            </a:r>
            <a:br>
              <a:rPr lang="en-US" sz="1800" kern="0" dirty="0">
                <a:solidFill>
                  <a:schemeClr val="tx1"/>
                </a:solidFill>
              </a:rPr>
            </a:br>
            <a:r>
              <a:rPr lang="en-US" sz="1800" kern="0" dirty="0">
                <a:solidFill>
                  <a:schemeClr val="tx1"/>
                </a:solidFill>
              </a:rPr>
              <a:t>self-employed</a:t>
            </a:r>
          </a:p>
          <a:p>
            <a:pPr marL="509905" lvl="1" indent="-342900" defTabSz="914400">
              <a:spcAft>
                <a:spcPts val="1100"/>
              </a:spcAft>
              <a:buFont typeface="+mj-lt"/>
              <a:buAutoNum type="arabicPeriod"/>
            </a:pPr>
            <a:r>
              <a:rPr lang="en-US" sz="1800" b="1" kern="0" dirty="0">
                <a:solidFill>
                  <a:srgbClr val="0070C0"/>
                </a:solidFill>
              </a:rPr>
              <a:t>REGISTER</a:t>
            </a:r>
            <a:r>
              <a:rPr lang="en-US" sz="1800" kern="0" dirty="0">
                <a:solidFill>
                  <a:schemeClr val="tx1"/>
                </a:solidFill>
              </a:rPr>
              <a:t> for the Clearinghouse and complete the verification process</a:t>
            </a:r>
          </a:p>
          <a:p>
            <a:pPr marL="509905" lvl="1" indent="-342900" defTabSz="914400">
              <a:spcAft>
                <a:spcPts val="1100"/>
              </a:spcAft>
              <a:buFont typeface="+mj-lt"/>
              <a:buAutoNum type="arabicPeriod"/>
            </a:pPr>
            <a:r>
              <a:rPr lang="en-US" sz="1800" b="1" kern="0" dirty="0">
                <a:solidFill>
                  <a:srgbClr val="0070C0"/>
                </a:solidFill>
              </a:rPr>
              <a:t>ENTER</a:t>
            </a:r>
            <a:r>
              <a:rPr lang="en-US" sz="1800" kern="0" dirty="0">
                <a:solidFill>
                  <a:schemeClr val="tx1"/>
                </a:solidFill>
              </a:rPr>
              <a:t> RTD information into the Clearinghouse (date initial assessment completed, date driver eligible for RTD test) </a:t>
            </a:r>
          </a:p>
          <a:p>
            <a:pPr marL="509905" lvl="1" indent="-342900" defTabSz="914400">
              <a:spcAft>
                <a:spcPts val="1100"/>
              </a:spcAft>
              <a:buFont typeface="+mj-lt"/>
              <a:buAutoNum type="arabicPeriod"/>
            </a:pPr>
            <a:r>
              <a:rPr lang="en-US" sz="1800" b="1" kern="0" dirty="0">
                <a:solidFill>
                  <a:srgbClr val="0070C0"/>
                </a:solidFill>
              </a:rPr>
              <a:t>DESIGNATE</a:t>
            </a:r>
            <a:r>
              <a:rPr lang="en-US" sz="1800" kern="0" dirty="0">
                <a:solidFill>
                  <a:schemeClr val="tx1"/>
                </a:solidFill>
              </a:rPr>
              <a:t> SAP Assistant(s) to enter RTD information on their behalf</a:t>
            </a:r>
            <a:endParaRPr lang="en-US" kern="0" dirty="0"/>
          </a:p>
          <a:p>
            <a:pPr defTabSz="914400"/>
            <a:endParaRPr lang="en-US" kern="0" dirty="0"/>
          </a:p>
          <a:p>
            <a:pPr defTabSz="914400"/>
            <a:endParaRPr lang="en-US" kern="0" dirty="0"/>
          </a:p>
          <a:p>
            <a:pPr defTabSz="914400"/>
            <a:endParaRPr lang="en-US" kern="0" dirty="0"/>
          </a:p>
          <a:p>
            <a:pPr defTabSz="914400"/>
            <a:endParaRPr lang="en-US" kern="0" dirty="0"/>
          </a:p>
        </p:txBody>
      </p:sp>
      <p:sp>
        <p:nvSpPr>
          <p:cNvPr id="9" name="Content Placeholder 7"/>
          <p:cNvSpPr txBox="1">
            <a:spLocks/>
          </p:cNvSpPr>
          <p:nvPr/>
        </p:nvSpPr>
        <p:spPr>
          <a:xfrm>
            <a:off x="690562" y="5736762"/>
            <a:ext cx="5079301" cy="654894"/>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indent="0" defTabSz="914400">
              <a:buNone/>
            </a:pPr>
            <a:r>
              <a:rPr lang="en-US" sz="1800" kern="0">
                <a:solidFill>
                  <a:schemeClr val="tx1"/>
                </a:solidFill>
              </a:rPr>
              <a:t>All </a:t>
            </a:r>
            <a:r>
              <a:rPr lang="en-US" sz="1800" b="1" kern="0">
                <a:solidFill>
                  <a:schemeClr val="tx1"/>
                </a:solidFill>
              </a:rPr>
              <a:t>Assistants</a:t>
            </a:r>
            <a:r>
              <a:rPr lang="en-US" sz="1800" kern="0">
                <a:solidFill>
                  <a:schemeClr val="tx1"/>
                </a:solidFill>
              </a:rPr>
              <a:t> must be invited to register in the Clearinghouse. </a:t>
            </a:r>
          </a:p>
          <a:p>
            <a:pPr marL="0" indent="0" defTabSz="914400">
              <a:buNone/>
            </a:pPr>
            <a:endParaRPr lang="en-US" sz="1800" kern="0" dirty="0"/>
          </a:p>
        </p:txBody>
      </p:sp>
      <p:sp>
        <p:nvSpPr>
          <p:cNvPr id="10" name="Content Placeholder 7"/>
          <p:cNvSpPr txBox="1">
            <a:spLocks/>
          </p:cNvSpPr>
          <p:nvPr/>
        </p:nvSpPr>
        <p:spPr>
          <a:xfrm>
            <a:off x="6096000" y="5736762"/>
            <a:ext cx="5251704" cy="846917"/>
          </a:xfrm>
          <a:prstGeom prst="rect">
            <a:avLst/>
          </a:prstGeom>
        </p:spPr>
        <p:txBody>
          <a:bodyPr/>
          <a:lstStyle>
            <a:lvl1pPr marL="0" indent="0" algn="l" rtl="0" eaLnBrk="1" fontAlgn="base" hangingPunct="1">
              <a:spcBef>
                <a:spcPts val="1200"/>
              </a:spcBef>
              <a:spcAft>
                <a:spcPct val="0"/>
              </a:spcAft>
              <a:buFont typeface="Wingdings" pitchFamily="2" charset="2"/>
              <a:buNone/>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r>
              <a:rPr lang="en-US" sz="1800" b="1" kern="0" dirty="0"/>
              <a:t>Driver</a:t>
            </a:r>
            <a:r>
              <a:rPr lang="en-US" sz="1800" kern="0" dirty="0"/>
              <a:t> must identify the SAP in the Clearinghouse before the SAP may enter RTD information in the Clearinghouse.</a:t>
            </a:r>
          </a:p>
          <a:p>
            <a:pPr defTabSz="914400"/>
            <a:endParaRPr lang="en-US" sz="1800" kern="0" dirty="0"/>
          </a:p>
        </p:txBody>
      </p:sp>
    </p:spTree>
    <p:extLst>
      <p:ext uri="{BB962C8B-B14F-4D97-AF65-F5344CB8AC3E}">
        <p14:creationId xmlns:p14="http://schemas.microsoft.com/office/powerpoint/2010/main" val="1272715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A01475F6-15BF-E945-87A6-683076D41687}" type="slidenum">
              <a:rPr lang="en-US" smtClean="0"/>
              <a:pPr/>
              <a:t>2</a:t>
            </a:fld>
            <a:endParaRPr lang="en-US" dirty="0"/>
          </a:p>
        </p:txBody>
      </p:sp>
      <p:sp>
        <p:nvSpPr>
          <p:cNvPr id="9" name="TextBox 8"/>
          <p:cNvSpPr txBox="1"/>
          <p:nvPr/>
        </p:nvSpPr>
        <p:spPr>
          <a:xfrm>
            <a:off x="1462831" y="4761710"/>
            <a:ext cx="1545351" cy="292316"/>
          </a:xfrm>
          <a:prstGeom prst="rect">
            <a:avLst/>
          </a:prstGeom>
          <a:noFill/>
        </p:spPr>
        <p:txBody>
          <a:bodyPr wrap="none" rtlCol="0" anchor="ctr" anchorCtr="0">
            <a:normAutofit fontScale="47500" lnSpcReduction="20000"/>
          </a:bodyPr>
          <a:lstStyle/>
          <a:p>
            <a:r>
              <a:rPr lang="en-US" sz="3000" b="1" dirty="0">
                <a:solidFill>
                  <a:schemeClr val="tx2"/>
                </a:solidFill>
                <a:ea typeface="Montserrat Bold" charset="0"/>
                <a:cs typeface="Montserrat Bold" charset="0"/>
              </a:rPr>
              <a:t>USING THE CLEARINGHOUSE</a:t>
            </a:r>
          </a:p>
        </p:txBody>
      </p:sp>
      <p:sp>
        <p:nvSpPr>
          <p:cNvPr id="10" name="TextBox 9"/>
          <p:cNvSpPr txBox="1"/>
          <p:nvPr/>
        </p:nvSpPr>
        <p:spPr>
          <a:xfrm>
            <a:off x="1462831" y="5035329"/>
            <a:ext cx="3811136" cy="584775"/>
          </a:xfrm>
          <a:prstGeom prst="rect">
            <a:avLst/>
          </a:prstGeom>
          <a:noFill/>
        </p:spPr>
        <p:txBody>
          <a:bodyPr wrap="square" rtlCol="0">
            <a:spAutoFit/>
          </a:bodyPr>
          <a:lstStyle/>
          <a:p>
            <a:r>
              <a:rPr lang="en-US" sz="1600" dirty="0">
                <a:solidFill>
                  <a:schemeClr val="bg2"/>
                </a:solidFill>
                <a:ea typeface="Montserrat Light" charset="0"/>
                <a:cs typeface="Montserrat Light" charset="0"/>
              </a:rPr>
              <a:t>Required actions users must take once the Clearinghouse is operational</a:t>
            </a:r>
          </a:p>
        </p:txBody>
      </p:sp>
      <p:sp>
        <p:nvSpPr>
          <p:cNvPr id="11" name="TextBox 10"/>
          <p:cNvSpPr txBox="1"/>
          <p:nvPr/>
        </p:nvSpPr>
        <p:spPr>
          <a:xfrm>
            <a:off x="6370713" y="2109160"/>
            <a:ext cx="3188753" cy="292316"/>
          </a:xfrm>
          <a:prstGeom prst="rect">
            <a:avLst/>
          </a:prstGeom>
          <a:noFill/>
        </p:spPr>
        <p:txBody>
          <a:bodyPr wrap="none" rtlCol="0" anchor="ctr" anchorCtr="0">
            <a:normAutofit fontScale="47500" lnSpcReduction="20000"/>
          </a:bodyPr>
          <a:lstStyle/>
          <a:p>
            <a:r>
              <a:rPr lang="en-US" sz="3000" b="1" dirty="0">
                <a:solidFill>
                  <a:schemeClr val="tx2"/>
                </a:solidFill>
                <a:ea typeface="Montserrat Bold" charset="0"/>
                <a:cs typeface="Montserrat Bold" charset="0"/>
              </a:rPr>
              <a:t>FREQUENTLY ASKED QUESTIONS</a:t>
            </a:r>
          </a:p>
        </p:txBody>
      </p:sp>
      <p:sp>
        <p:nvSpPr>
          <p:cNvPr id="12" name="TextBox 11"/>
          <p:cNvSpPr txBox="1"/>
          <p:nvPr/>
        </p:nvSpPr>
        <p:spPr>
          <a:xfrm>
            <a:off x="6370713" y="2353072"/>
            <a:ext cx="3811136" cy="830997"/>
          </a:xfrm>
          <a:prstGeom prst="rect">
            <a:avLst/>
          </a:prstGeom>
          <a:noFill/>
        </p:spPr>
        <p:txBody>
          <a:bodyPr wrap="square" rtlCol="0">
            <a:spAutoFit/>
          </a:bodyPr>
          <a:lstStyle/>
          <a:p>
            <a:r>
              <a:rPr lang="en-US" sz="1600" dirty="0">
                <a:solidFill>
                  <a:schemeClr val="bg2"/>
                </a:solidFill>
                <a:ea typeface="Montserrat Light" charset="0"/>
                <a:cs typeface="Montserrat Light" charset="0"/>
              </a:rPr>
              <a:t>Specific questions and answers FMCSA received recently about the Clearinghouse</a:t>
            </a:r>
          </a:p>
        </p:txBody>
      </p:sp>
      <p:sp>
        <p:nvSpPr>
          <p:cNvPr id="13" name="TextBox 12"/>
          <p:cNvSpPr txBox="1"/>
          <p:nvPr/>
        </p:nvSpPr>
        <p:spPr>
          <a:xfrm>
            <a:off x="6370713" y="4761710"/>
            <a:ext cx="1545351" cy="292316"/>
          </a:xfrm>
          <a:prstGeom prst="rect">
            <a:avLst/>
          </a:prstGeom>
          <a:noFill/>
        </p:spPr>
        <p:txBody>
          <a:bodyPr wrap="none" rtlCol="0" anchor="ctr" anchorCtr="0">
            <a:normAutofit fontScale="47500" lnSpcReduction="20000"/>
          </a:bodyPr>
          <a:lstStyle/>
          <a:p>
            <a:r>
              <a:rPr lang="en-US" sz="3000" b="1" dirty="0">
                <a:solidFill>
                  <a:schemeClr val="tx2"/>
                </a:solidFill>
                <a:ea typeface="Montserrat Bold" charset="0"/>
                <a:cs typeface="Montserrat Bold" charset="0"/>
              </a:rPr>
              <a:t>FOR MORE INFORMATION</a:t>
            </a:r>
          </a:p>
        </p:txBody>
      </p:sp>
      <p:sp>
        <p:nvSpPr>
          <p:cNvPr id="14" name="TextBox 13"/>
          <p:cNvSpPr txBox="1"/>
          <p:nvPr/>
        </p:nvSpPr>
        <p:spPr>
          <a:xfrm>
            <a:off x="6370713" y="5035329"/>
            <a:ext cx="3811136" cy="584775"/>
          </a:xfrm>
          <a:prstGeom prst="rect">
            <a:avLst/>
          </a:prstGeom>
          <a:noFill/>
        </p:spPr>
        <p:txBody>
          <a:bodyPr wrap="square" rtlCol="0">
            <a:spAutoFit/>
          </a:bodyPr>
          <a:lstStyle/>
          <a:p>
            <a:r>
              <a:rPr lang="en-US" sz="1600" dirty="0">
                <a:solidFill>
                  <a:schemeClr val="bg2"/>
                </a:solidFill>
                <a:ea typeface="Montserrat Light" charset="0"/>
                <a:cs typeface="Montserrat Light" charset="0"/>
              </a:rPr>
              <a:t>Additional resources and information, as well as points of contact</a:t>
            </a:r>
          </a:p>
        </p:txBody>
      </p:sp>
      <p:sp>
        <p:nvSpPr>
          <p:cNvPr id="15" name="TextBox 14"/>
          <p:cNvSpPr txBox="1"/>
          <p:nvPr/>
        </p:nvSpPr>
        <p:spPr>
          <a:xfrm>
            <a:off x="6370713" y="3461180"/>
            <a:ext cx="3542214" cy="292316"/>
          </a:xfrm>
          <a:prstGeom prst="rect">
            <a:avLst/>
          </a:prstGeom>
          <a:noFill/>
        </p:spPr>
        <p:txBody>
          <a:bodyPr wrap="none" rtlCol="0" anchor="ctr" anchorCtr="0">
            <a:normAutofit fontScale="47500" lnSpcReduction="20000"/>
          </a:bodyPr>
          <a:lstStyle/>
          <a:p>
            <a:r>
              <a:rPr lang="en-US" sz="3000" b="1" dirty="0">
                <a:solidFill>
                  <a:schemeClr val="tx2"/>
                </a:solidFill>
                <a:ea typeface="Montserrat Bold" charset="0"/>
                <a:cs typeface="Montserrat Bold" charset="0"/>
              </a:rPr>
              <a:t>REGISTER FOR THE CLEARINGHOUSE</a:t>
            </a:r>
          </a:p>
        </p:txBody>
      </p:sp>
      <p:sp>
        <p:nvSpPr>
          <p:cNvPr id="16" name="TextBox 15"/>
          <p:cNvSpPr txBox="1"/>
          <p:nvPr/>
        </p:nvSpPr>
        <p:spPr>
          <a:xfrm>
            <a:off x="6370713" y="3714017"/>
            <a:ext cx="3811136" cy="584775"/>
          </a:xfrm>
          <a:prstGeom prst="rect">
            <a:avLst/>
          </a:prstGeom>
          <a:noFill/>
        </p:spPr>
        <p:txBody>
          <a:bodyPr wrap="square" rtlCol="0">
            <a:spAutoFit/>
          </a:bodyPr>
          <a:lstStyle/>
          <a:p>
            <a:r>
              <a:rPr lang="en-US" sz="1600" dirty="0">
                <a:solidFill>
                  <a:schemeClr val="bg2"/>
                </a:solidFill>
                <a:ea typeface="Montserrat Light" charset="0"/>
                <a:cs typeface="Montserrat Light" charset="0"/>
              </a:rPr>
              <a:t>Registration for the Clearinghouse is now open</a:t>
            </a:r>
          </a:p>
        </p:txBody>
      </p:sp>
      <p:sp>
        <p:nvSpPr>
          <p:cNvPr id="17" name="TextBox 16"/>
          <p:cNvSpPr txBox="1"/>
          <p:nvPr/>
        </p:nvSpPr>
        <p:spPr>
          <a:xfrm>
            <a:off x="1502435" y="3461180"/>
            <a:ext cx="1545351" cy="292316"/>
          </a:xfrm>
          <a:prstGeom prst="rect">
            <a:avLst/>
          </a:prstGeom>
          <a:noFill/>
        </p:spPr>
        <p:txBody>
          <a:bodyPr wrap="none" rtlCol="0" anchor="ctr" anchorCtr="0">
            <a:normAutofit fontScale="47500" lnSpcReduction="20000"/>
          </a:bodyPr>
          <a:lstStyle/>
          <a:p>
            <a:r>
              <a:rPr lang="en-US" sz="3000" b="1" dirty="0">
                <a:solidFill>
                  <a:schemeClr val="tx2"/>
                </a:solidFill>
                <a:ea typeface="Montserrat Bold" charset="0"/>
                <a:cs typeface="Montserrat Bold" charset="0"/>
              </a:rPr>
              <a:t>TIMELINE</a:t>
            </a:r>
          </a:p>
        </p:txBody>
      </p:sp>
      <p:sp>
        <p:nvSpPr>
          <p:cNvPr id="18" name="TextBox 17"/>
          <p:cNvSpPr txBox="1"/>
          <p:nvPr/>
        </p:nvSpPr>
        <p:spPr>
          <a:xfrm>
            <a:off x="1502435" y="3714017"/>
            <a:ext cx="3811136" cy="584775"/>
          </a:xfrm>
          <a:prstGeom prst="rect">
            <a:avLst/>
          </a:prstGeom>
          <a:noFill/>
        </p:spPr>
        <p:txBody>
          <a:bodyPr wrap="square" rtlCol="0">
            <a:spAutoFit/>
          </a:bodyPr>
          <a:lstStyle/>
          <a:p>
            <a:r>
              <a:rPr lang="en-US" sz="1600" dirty="0">
                <a:solidFill>
                  <a:schemeClr val="bg2"/>
                </a:solidFill>
                <a:ea typeface="Montserrat Light" charset="0"/>
                <a:cs typeface="Montserrat Light" charset="0"/>
              </a:rPr>
              <a:t>Project milestones leading up to and beyond implementation</a:t>
            </a:r>
          </a:p>
        </p:txBody>
      </p:sp>
      <p:sp>
        <p:nvSpPr>
          <p:cNvPr id="19" name="Text Placeholder 5"/>
          <p:cNvSpPr>
            <a:spLocks noGrp="1"/>
          </p:cNvSpPr>
          <p:nvPr>
            <p:ph type="body" sz="quarter" idx="14"/>
          </p:nvPr>
        </p:nvSpPr>
        <p:spPr>
          <a:xfrm>
            <a:off x="5550623" y="4662291"/>
            <a:ext cx="643351" cy="1109663"/>
          </a:xfrm>
        </p:spPr>
        <p:txBody>
          <a:bodyPr/>
          <a:lstStyle/>
          <a:p>
            <a:r>
              <a:rPr lang="en-US" dirty="0"/>
              <a:t>6</a:t>
            </a:r>
          </a:p>
        </p:txBody>
      </p:sp>
      <p:sp>
        <p:nvSpPr>
          <p:cNvPr id="20" name="TextBox 19"/>
          <p:cNvSpPr txBox="1"/>
          <p:nvPr/>
        </p:nvSpPr>
        <p:spPr>
          <a:xfrm>
            <a:off x="1502435" y="2109160"/>
            <a:ext cx="1545351" cy="292316"/>
          </a:xfrm>
          <a:prstGeom prst="rect">
            <a:avLst/>
          </a:prstGeom>
          <a:noFill/>
        </p:spPr>
        <p:txBody>
          <a:bodyPr wrap="none" rtlCol="0" anchor="ctr" anchorCtr="0">
            <a:normAutofit fontScale="47500" lnSpcReduction="20000"/>
          </a:bodyPr>
          <a:lstStyle/>
          <a:p>
            <a:r>
              <a:rPr lang="en-US" sz="3000" b="1" dirty="0">
                <a:solidFill>
                  <a:schemeClr val="tx2"/>
                </a:solidFill>
                <a:ea typeface="Montserrat Bold" charset="0"/>
                <a:cs typeface="Montserrat Bold" charset="0"/>
              </a:rPr>
              <a:t>THE CLEARINGHOUSE FINAL RULE</a:t>
            </a:r>
          </a:p>
        </p:txBody>
      </p:sp>
      <p:sp>
        <p:nvSpPr>
          <p:cNvPr id="21" name="TextBox 20"/>
          <p:cNvSpPr txBox="1"/>
          <p:nvPr/>
        </p:nvSpPr>
        <p:spPr>
          <a:xfrm>
            <a:off x="1502435" y="2353072"/>
            <a:ext cx="3811136" cy="584775"/>
          </a:xfrm>
          <a:prstGeom prst="rect">
            <a:avLst/>
          </a:prstGeom>
          <a:noFill/>
        </p:spPr>
        <p:txBody>
          <a:bodyPr wrap="square" rtlCol="0">
            <a:spAutoFit/>
          </a:bodyPr>
          <a:lstStyle/>
          <a:p>
            <a:r>
              <a:rPr lang="en-US" sz="1600" dirty="0">
                <a:solidFill>
                  <a:schemeClr val="bg2"/>
                </a:solidFill>
                <a:ea typeface="Montserrat Light" charset="0"/>
                <a:cs typeface="Montserrat Light" charset="0"/>
              </a:rPr>
              <a:t>About the Congressional mandate and what it means for you</a:t>
            </a:r>
          </a:p>
        </p:txBody>
      </p:sp>
      <p:sp>
        <p:nvSpPr>
          <p:cNvPr id="22" name="Text Placeholder 5"/>
          <p:cNvSpPr>
            <a:spLocks noGrp="1"/>
          </p:cNvSpPr>
          <p:nvPr>
            <p:ph type="body" sz="quarter" idx="14"/>
          </p:nvPr>
        </p:nvSpPr>
        <p:spPr>
          <a:xfrm>
            <a:off x="5550623" y="3250586"/>
            <a:ext cx="643351" cy="1109663"/>
          </a:xfrm>
        </p:spPr>
        <p:txBody>
          <a:bodyPr/>
          <a:lstStyle/>
          <a:p>
            <a:r>
              <a:rPr lang="en-US" dirty="0"/>
              <a:t>5</a:t>
            </a:r>
          </a:p>
        </p:txBody>
      </p:sp>
      <p:sp>
        <p:nvSpPr>
          <p:cNvPr id="23" name="Text Placeholder 5"/>
          <p:cNvSpPr>
            <a:spLocks noGrp="1"/>
          </p:cNvSpPr>
          <p:nvPr>
            <p:ph type="body" sz="quarter" idx="14"/>
          </p:nvPr>
        </p:nvSpPr>
        <p:spPr>
          <a:xfrm>
            <a:off x="5550623" y="1919092"/>
            <a:ext cx="643351" cy="1109663"/>
          </a:xfrm>
        </p:spPr>
        <p:txBody>
          <a:bodyPr/>
          <a:lstStyle/>
          <a:p>
            <a:r>
              <a:rPr lang="en-US" dirty="0"/>
              <a:t>4</a:t>
            </a:r>
          </a:p>
        </p:txBody>
      </p:sp>
      <p:sp>
        <p:nvSpPr>
          <p:cNvPr id="24" name="Text Placeholder 5"/>
          <p:cNvSpPr>
            <a:spLocks noGrp="1"/>
          </p:cNvSpPr>
          <p:nvPr>
            <p:ph type="body" sz="quarter" idx="14"/>
          </p:nvPr>
        </p:nvSpPr>
        <p:spPr>
          <a:xfrm>
            <a:off x="661377" y="4662291"/>
            <a:ext cx="643351" cy="1109663"/>
          </a:xfrm>
        </p:spPr>
        <p:txBody>
          <a:bodyPr/>
          <a:lstStyle/>
          <a:p>
            <a:r>
              <a:rPr lang="en-US" dirty="0"/>
              <a:t>3</a:t>
            </a:r>
          </a:p>
        </p:txBody>
      </p:sp>
      <p:sp>
        <p:nvSpPr>
          <p:cNvPr id="25" name="Text Placeholder 5"/>
          <p:cNvSpPr>
            <a:spLocks noGrp="1"/>
          </p:cNvSpPr>
          <p:nvPr>
            <p:ph type="body" sz="quarter" idx="14"/>
          </p:nvPr>
        </p:nvSpPr>
        <p:spPr>
          <a:xfrm>
            <a:off x="661377" y="3250586"/>
            <a:ext cx="643351" cy="1109663"/>
          </a:xfrm>
        </p:spPr>
        <p:txBody>
          <a:bodyPr/>
          <a:lstStyle/>
          <a:p>
            <a:r>
              <a:rPr lang="en-US" dirty="0"/>
              <a:t>2</a:t>
            </a:r>
          </a:p>
        </p:txBody>
      </p:sp>
      <p:sp>
        <p:nvSpPr>
          <p:cNvPr id="26" name="Text Placeholder 5"/>
          <p:cNvSpPr>
            <a:spLocks noGrp="1"/>
          </p:cNvSpPr>
          <p:nvPr>
            <p:ph type="body" sz="quarter" idx="14"/>
          </p:nvPr>
        </p:nvSpPr>
        <p:spPr>
          <a:xfrm>
            <a:off x="661377" y="1919092"/>
            <a:ext cx="643351" cy="1109663"/>
          </a:xfrm>
        </p:spPr>
        <p:txBody>
          <a:bodyPr/>
          <a:lstStyle/>
          <a:p>
            <a:r>
              <a:rPr lang="en-US" dirty="0"/>
              <a:t>1</a:t>
            </a:r>
          </a:p>
        </p:txBody>
      </p:sp>
    </p:spTree>
    <p:extLst>
      <p:ext uri="{BB962C8B-B14F-4D97-AF65-F5344CB8AC3E}">
        <p14:creationId xmlns:p14="http://schemas.microsoft.com/office/powerpoint/2010/main" val="4273140472"/>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94211506"/>
              </p:ext>
            </p:extLst>
          </p:nvPr>
        </p:nvGraphicFramePr>
        <p:xfrm>
          <a:off x="429686" y="2095500"/>
          <a:ext cx="11642709" cy="4056101"/>
        </p:xfrm>
        <a:graphic>
          <a:graphicData uri="http://schemas.openxmlformats.org/drawingml/2006/table">
            <a:tbl>
              <a:tblPr firstRow="1" bandRow="1">
                <a:tableStyleId>{5C22544A-7EE6-4342-B048-85BDC9FD1C3A}</a:tableStyleId>
              </a:tblPr>
              <a:tblGrid>
                <a:gridCol w="1584309">
                  <a:extLst>
                    <a:ext uri="{9D8B030D-6E8A-4147-A177-3AD203B41FA5}">
                      <a16:colId xmlns:a16="http://schemas.microsoft.com/office/drawing/2014/main" val="3848726580"/>
                    </a:ext>
                  </a:extLst>
                </a:gridCol>
                <a:gridCol w="5173883">
                  <a:extLst>
                    <a:ext uri="{9D8B030D-6E8A-4147-A177-3AD203B41FA5}">
                      <a16:colId xmlns:a16="http://schemas.microsoft.com/office/drawing/2014/main" val="1846929746"/>
                    </a:ext>
                  </a:extLst>
                </a:gridCol>
                <a:gridCol w="4884517">
                  <a:extLst>
                    <a:ext uri="{9D8B030D-6E8A-4147-A177-3AD203B41FA5}">
                      <a16:colId xmlns:a16="http://schemas.microsoft.com/office/drawing/2014/main" val="3874321295"/>
                    </a:ext>
                  </a:extLst>
                </a:gridCol>
              </a:tblGrid>
              <a:tr h="533400">
                <a:tc>
                  <a:txBody>
                    <a:bodyPr/>
                    <a:lstStyle/>
                    <a:p>
                      <a:pPr marL="0" marR="0" algn="l">
                        <a:lnSpc>
                          <a:spcPct val="107000"/>
                        </a:lnSpc>
                        <a:spcBef>
                          <a:spcPts val="0"/>
                        </a:spcBef>
                        <a:spcAft>
                          <a:spcPts val="0"/>
                        </a:spcAft>
                      </a:pPr>
                      <a:endParaRPr lang="en-US" sz="13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300" b="1" dirty="0">
                          <a:solidFill>
                            <a:schemeClr val="bg1"/>
                          </a:solidFill>
                          <a:effectLst/>
                          <a:latin typeface="+mn-lt"/>
                          <a:ea typeface="Times New Roman" panose="02020603050405020304" pitchFamily="18" charset="0"/>
                          <a:cs typeface="Times New Roman" panose="02020603050405020304" pitchFamily="18" charset="0"/>
                        </a:rPr>
                        <a:t>INFORMATION TO BE REPORTED TO CLEARINGHOUSE</a:t>
                      </a:r>
                      <a:endParaRPr lang="en-US" sz="1300" dirty="0">
                        <a:solidFill>
                          <a:schemeClr val="bg1"/>
                        </a:solidFill>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pPr marL="0" marR="0" algn="l">
                        <a:lnSpc>
                          <a:spcPct val="107000"/>
                        </a:lnSpc>
                        <a:spcBef>
                          <a:spcPts val="0"/>
                        </a:spcBef>
                        <a:spcAft>
                          <a:spcPts val="0"/>
                        </a:spcAft>
                      </a:pPr>
                      <a:r>
                        <a:rPr lang="en-US" sz="1300" dirty="0">
                          <a:solidFill>
                            <a:schemeClr val="bg1"/>
                          </a:solidFill>
                          <a:effectLst/>
                          <a:latin typeface="+mn-lt"/>
                          <a:ea typeface="Calibri" panose="020F0502020204030204" pitchFamily="34" charset="0"/>
                          <a:cs typeface="Times New Roman" panose="02020603050405020304" pitchFamily="18" charset="0"/>
                        </a:rPr>
                        <a:t>DEADLINE FOR REPORTING INFROMATION</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2086090943"/>
                  </a:ext>
                </a:extLst>
              </a:tr>
              <a:tr h="546589">
                <a:tc rowSpan="3">
                  <a:txBody>
                    <a:bodyPr/>
                    <a:lstStyle/>
                    <a:p>
                      <a:pPr marL="0" marR="0" algn="ctr">
                        <a:lnSpc>
                          <a:spcPct val="107000"/>
                        </a:lnSpc>
                        <a:spcBef>
                          <a:spcPts val="0"/>
                        </a:spcBef>
                        <a:spcAft>
                          <a:spcPts val="0"/>
                        </a:spcAft>
                      </a:pPr>
                      <a:r>
                        <a:rPr lang="en-US" sz="1600" b="1" dirty="0">
                          <a:solidFill>
                            <a:srgbClr val="333333"/>
                          </a:solidFill>
                          <a:effectLst/>
                          <a:latin typeface="+mn-lt"/>
                          <a:ea typeface="Times New Roman" panose="02020603050405020304" pitchFamily="18" charset="0"/>
                          <a:cs typeface="Times New Roman" panose="02020603050405020304" pitchFamily="18" charset="0"/>
                        </a:rPr>
                        <a:t>MRO</a:t>
                      </a:r>
                      <a:endParaRPr lang="en-US" sz="1600" b="1" dirty="0">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Verified positive, adulterated, or substituted drug test result</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rowSpan="2">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endParaRPr lang="en-US" sz="1400" dirty="0"/>
                    </a:p>
                    <a:p>
                      <a:pPr marL="0" marR="0" lvl="0" indent="0" algn="l" defTabSz="685800" rtl="0" eaLnBrk="1" fontAlgn="auto" latinLnBrk="0" hangingPunct="1">
                        <a:lnSpc>
                          <a:spcPct val="107000"/>
                        </a:lnSpc>
                        <a:spcBef>
                          <a:spcPts val="0"/>
                        </a:spcBef>
                        <a:spcAft>
                          <a:spcPts val="0"/>
                        </a:spcAft>
                        <a:buClrTx/>
                        <a:buSzTx/>
                        <a:buFontTx/>
                        <a:buNone/>
                        <a:tabLst/>
                        <a:defRPr/>
                      </a:pPr>
                      <a:r>
                        <a:rPr lang="en-US" sz="1400" dirty="0"/>
                        <a:t>Within two business days of making a determination or verification of a DOT-approved drug test</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extLst>
                  <a:ext uri="{0D108BD9-81ED-4DB2-BD59-A6C34878D82A}">
                    <a16:rowId xmlns:a16="http://schemas.microsoft.com/office/drawing/2014/main" val="2581338902"/>
                  </a:ext>
                </a:extLst>
              </a:tr>
              <a:tr h="733491">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Refusal to test (drug) requiring a determination by the MRO as specified in </a:t>
                      </a:r>
                      <a:r>
                        <a:rPr lang="en-US" sz="1350" u="sng" kern="1200" dirty="0">
                          <a:solidFill>
                            <a:schemeClr val="dk1"/>
                          </a:solidFill>
                          <a:effectLst/>
                          <a:latin typeface="+mn-lt"/>
                          <a:ea typeface="+mn-ea"/>
                          <a:cs typeface="+mn-cs"/>
                          <a:hlinkClick r:id="rId3"/>
                        </a:rPr>
                        <a:t>49 CFR 40.191</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solidFill>
                  </a:tcPr>
                </a:tc>
                <a:tc vMerge="1">
                  <a:txBody>
                    <a:bodyPr/>
                    <a:lstStyle/>
                    <a:p>
                      <a:pPr marL="0" marR="0">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57150" marR="57150" marT="57150" marB="57150" anchor="ctr"/>
                </a:tc>
                <a:extLst>
                  <a:ext uri="{0D108BD9-81ED-4DB2-BD59-A6C34878D82A}">
                    <a16:rowId xmlns:a16="http://schemas.microsoft.com/office/drawing/2014/main" val="147783749"/>
                  </a:ext>
                </a:extLst>
              </a:tr>
              <a:tr h="669256">
                <a:tc vMerge="1">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T="57150" marB="57150" anchor="ctr"/>
                </a:tc>
                <a:tc>
                  <a:txBody>
                    <a:bodyPr/>
                    <a:lstStyle/>
                    <a:p>
                      <a:pPr marL="0" marR="0" algn="l">
                        <a:lnSpc>
                          <a:spcPct val="107000"/>
                        </a:lnSpc>
                        <a:spcBef>
                          <a:spcPts val="0"/>
                        </a:spcBef>
                        <a:spcAft>
                          <a:spcPts val="0"/>
                        </a:spcAft>
                      </a:pPr>
                      <a:r>
                        <a:rPr lang="en-US" sz="1400" b="0" dirty="0"/>
                        <a:t>Changes a verified drug test per 49 CFR Part 40</a:t>
                      </a:r>
                      <a:endParaRPr lang="en-US" sz="1400" b="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tc>
                  <a:txBody>
                    <a:bodyPr/>
                    <a:lstStyle/>
                    <a:p>
                      <a:pPr marL="0" marR="0" algn="l">
                        <a:lnSpc>
                          <a:spcPct val="107000"/>
                        </a:lnSpc>
                        <a:spcBef>
                          <a:spcPts val="0"/>
                        </a:spcBef>
                        <a:spcAft>
                          <a:spcPts val="0"/>
                        </a:spcAft>
                      </a:pPr>
                      <a:r>
                        <a:rPr lang="en-US" sz="1400" dirty="0"/>
                        <a:t>Within one business day of making any change in the reported results</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CBD4">
                        <a:alpha val="42000"/>
                      </a:srgbClr>
                    </a:solidFill>
                  </a:tcPr>
                </a:tc>
                <a:extLst>
                  <a:ext uri="{0D108BD9-81ED-4DB2-BD59-A6C34878D82A}">
                    <a16:rowId xmlns:a16="http://schemas.microsoft.com/office/drawing/2014/main" val="3207374884"/>
                  </a:ext>
                </a:extLst>
              </a:tr>
              <a:tr h="750096">
                <a:tc rowSpan="2">
                  <a:txBody>
                    <a:bodyPr/>
                    <a:lstStyle/>
                    <a:p>
                      <a:pPr marL="0" marR="0" algn="ctr">
                        <a:lnSpc>
                          <a:spcPct val="107000"/>
                        </a:lnSpc>
                        <a:spcBef>
                          <a:spcPts val="0"/>
                        </a:spcBef>
                        <a:spcAft>
                          <a:spcPts val="0"/>
                        </a:spcAft>
                      </a:pPr>
                      <a:r>
                        <a:rPr lang="en-US" sz="1600" b="1" dirty="0">
                          <a:solidFill>
                            <a:srgbClr val="333333"/>
                          </a:solidFill>
                          <a:effectLst/>
                          <a:latin typeface="+mn-lt"/>
                          <a:ea typeface="Times New Roman" panose="02020603050405020304" pitchFamily="18" charset="0"/>
                          <a:cs typeface="Times New Roman" panose="02020603050405020304" pitchFamily="18" charset="0"/>
                        </a:rPr>
                        <a:t>SAP</a:t>
                      </a:r>
                      <a:r>
                        <a:rPr lang="en-US" sz="1600" dirty="0">
                          <a:solidFill>
                            <a:srgbClr val="333333"/>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182880" marR="182880" marT="18288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dirty="0">
                          <a:solidFill>
                            <a:srgbClr val="333333"/>
                          </a:solidFill>
                          <a:effectLst/>
                          <a:latin typeface="+mn-lt"/>
                          <a:ea typeface="Times New Roman" panose="02020603050405020304" pitchFamily="18" charset="0"/>
                          <a:cs typeface="Times New Roman" panose="02020603050405020304" pitchFamily="18" charset="0"/>
                        </a:rPr>
                        <a:t>Identification of driver and date the initial assessment was initiated</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By the close of the business day following the date of initial assessment</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3635881"/>
                  </a:ext>
                </a:extLst>
              </a:tr>
              <a:tr h="823269">
                <a:tc v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nchor="b"/>
                </a:tc>
                <a:tc>
                  <a:txBody>
                    <a:bodyPr/>
                    <a:lstStyle/>
                    <a:p>
                      <a:pPr marL="0" marR="0" algn="l">
                        <a:lnSpc>
                          <a:spcPct val="107000"/>
                        </a:lnSpc>
                        <a:spcBef>
                          <a:spcPts val="0"/>
                        </a:spcBef>
                        <a:spcAft>
                          <a:spcPts val="0"/>
                        </a:spcAft>
                      </a:pPr>
                      <a:r>
                        <a:rPr lang="en-US" sz="1400" strike="noStrike" dirty="0">
                          <a:solidFill>
                            <a:srgbClr val="333333"/>
                          </a:solidFill>
                          <a:effectLst/>
                          <a:latin typeface="+mn-lt"/>
                          <a:ea typeface="Times New Roman" panose="02020603050405020304" pitchFamily="18" charset="0"/>
                          <a:cs typeface="Times New Roman" panose="02020603050405020304" pitchFamily="18" charset="0"/>
                        </a:rPr>
                        <a:t>D</a:t>
                      </a:r>
                      <a:r>
                        <a:rPr lang="en-US" sz="1400" strike="noStrike" baseline="0" dirty="0">
                          <a:solidFill>
                            <a:srgbClr val="333333"/>
                          </a:solidFill>
                          <a:effectLst/>
                          <a:latin typeface="+mn-lt"/>
                          <a:ea typeface="Times New Roman" panose="02020603050405020304" pitchFamily="18" charset="0"/>
                          <a:cs typeface="Times New Roman" panose="02020603050405020304" pitchFamily="18" charset="0"/>
                        </a:rPr>
                        <a:t>ate of d</a:t>
                      </a:r>
                      <a:r>
                        <a:rPr lang="en-US" sz="1400" dirty="0">
                          <a:solidFill>
                            <a:srgbClr val="333333"/>
                          </a:solidFill>
                          <a:effectLst/>
                          <a:latin typeface="+mn-lt"/>
                          <a:ea typeface="Times New Roman" panose="02020603050405020304" pitchFamily="18" charset="0"/>
                          <a:cs typeface="Times New Roman" panose="02020603050405020304" pitchFamily="18" charset="0"/>
                        </a:rPr>
                        <a:t>etermination of eligibility for RTD testing</a:t>
                      </a:r>
                      <a:endParaRPr lang="en-US" sz="1400" dirty="0">
                        <a:effectLst/>
                        <a:latin typeface="+mn-lt"/>
                        <a:ea typeface="Calibri" panose="020F0502020204030204" pitchFamily="34" charset="0"/>
                        <a:cs typeface="Times New Roman" panose="02020603050405020304" pitchFamily="18" charset="0"/>
                      </a:endParaRP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alpha val="42000"/>
                      </a:srgbClr>
                    </a:solidFill>
                  </a:tcPr>
                </a:tc>
                <a:tc>
                  <a:txBody>
                    <a:bodyPr/>
                    <a:lstStyle/>
                    <a:p>
                      <a:pPr marL="0" marR="0" algn="l">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By the close of the business day following the determination that the driver completed the RTD process</a:t>
                      </a:r>
                    </a:p>
                  </a:txBody>
                  <a:tcPr marL="182880" marR="182880" marT="13716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F2F4">
                        <a:alpha val="42000"/>
                      </a:srgbClr>
                    </a:solidFill>
                  </a:tcPr>
                </a:tc>
                <a:extLst>
                  <a:ext uri="{0D108BD9-81ED-4DB2-BD59-A6C34878D82A}">
                    <a16:rowId xmlns:a16="http://schemas.microsoft.com/office/drawing/2014/main" val="515471391"/>
                  </a:ext>
                </a:extLst>
              </a:tr>
            </a:tbl>
          </a:graphicData>
        </a:graphic>
      </p:graphicFrame>
      <p:sp>
        <p:nvSpPr>
          <p:cNvPr id="2" name="Text Placeholder 1"/>
          <p:cNvSpPr>
            <a:spLocks noGrp="1"/>
          </p:cNvSpPr>
          <p:nvPr>
            <p:ph type="body" sz="quarter" idx="10"/>
          </p:nvPr>
        </p:nvSpPr>
        <p:spPr/>
        <p:txBody>
          <a:bodyPr/>
          <a:lstStyle/>
          <a:p>
            <a:r>
              <a:rPr lang="en-US" dirty="0"/>
              <a:t>Reporting to the Clearinghouse</a:t>
            </a:r>
          </a:p>
        </p:txBody>
      </p:sp>
      <p:sp>
        <p:nvSpPr>
          <p:cNvPr id="3" name="Content Placeholder 2"/>
          <p:cNvSpPr>
            <a:spLocks noGrp="1"/>
          </p:cNvSpPr>
          <p:nvPr>
            <p:ph idx="1"/>
          </p:nvPr>
        </p:nvSpPr>
        <p:spPr>
          <a:xfrm>
            <a:off x="429686" y="1585107"/>
            <a:ext cx="11405127" cy="510394"/>
          </a:xfrm>
        </p:spPr>
        <p:txBody>
          <a:bodyPr/>
          <a:lstStyle/>
          <a:p>
            <a:pPr marL="0" lvl="0" indent="0">
              <a:buNone/>
            </a:pPr>
            <a:r>
              <a:rPr lang="en-US" sz="2000" b="1" dirty="0"/>
              <a:t>What information is the MRO or SAP required to report?</a:t>
            </a:r>
          </a:p>
        </p:txBody>
      </p:sp>
      <p:sp>
        <p:nvSpPr>
          <p:cNvPr id="4" name="Slide Number Placeholder 3"/>
          <p:cNvSpPr>
            <a:spLocks noGrp="1"/>
          </p:cNvSpPr>
          <p:nvPr>
            <p:ph type="sldNum" sz="quarter" idx="4"/>
          </p:nvPr>
        </p:nvSpPr>
        <p:spPr/>
        <p:txBody>
          <a:bodyPr/>
          <a:lstStyle/>
          <a:p>
            <a:fld id="{A01475F6-15BF-E945-87A6-683076D41687}" type="slidenum">
              <a:rPr lang="en-US" smtClean="0"/>
              <a:pPr/>
              <a:t>20</a:t>
            </a:fld>
            <a:endParaRPr lang="en-US" dirty="0"/>
          </a:p>
        </p:txBody>
      </p:sp>
      <p:pic>
        <p:nvPicPr>
          <p:cNvPr id="7" name="Picture 6">
            <a:extLst>
              <a:ext uri="{FF2B5EF4-FFF2-40B4-BE49-F238E27FC236}">
                <a16:creationId xmlns:a16="http://schemas.microsoft.com/office/drawing/2014/main" id="{6D220E73-9CCF-D54F-A188-9210B08E4119}"/>
              </a:ext>
            </a:extLst>
          </p:cNvPr>
          <p:cNvPicPr>
            <a:picLocks noChangeAspect="1"/>
          </p:cNvPicPr>
          <p:nvPr/>
        </p:nvPicPr>
        <p:blipFill>
          <a:blip r:embed="rId4"/>
          <a:stretch>
            <a:fillRect/>
          </a:stretch>
        </p:blipFill>
        <p:spPr>
          <a:xfrm>
            <a:off x="639183" y="3360421"/>
            <a:ext cx="1107407" cy="1107407"/>
          </a:xfrm>
          <a:prstGeom prst="rect">
            <a:avLst/>
          </a:prstGeom>
        </p:spPr>
      </p:pic>
      <p:pic>
        <p:nvPicPr>
          <p:cNvPr id="8" name="Picture 7">
            <a:extLst>
              <a:ext uri="{FF2B5EF4-FFF2-40B4-BE49-F238E27FC236}">
                <a16:creationId xmlns:a16="http://schemas.microsoft.com/office/drawing/2014/main" id="{15EE5F6C-4F12-4540-A2A7-976FC5E9C206}"/>
              </a:ext>
            </a:extLst>
          </p:cNvPr>
          <p:cNvPicPr>
            <a:picLocks noChangeAspect="1"/>
          </p:cNvPicPr>
          <p:nvPr/>
        </p:nvPicPr>
        <p:blipFill>
          <a:blip r:embed="rId5"/>
          <a:stretch>
            <a:fillRect/>
          </a:stretch>
        </p:blipFill>
        <p:spPr>
          <a:xfrm>
            <a:off x="639183" y="5189221"/>
            <a:ext cx="1107407" cy="1107407"/>
          </a:xfrm>
          <a:prstGeom prst="rect">
            <a:avLst/>
          </a:prstGeom>
        </p:spPr>
      </p:pic>
    </p:spTree>
    <p:extLst>
      <p:ext uri="{BB962C8B-B14F-4D97-AF65-F5344CB8AC3E}">
        <p14:creationId xmlns:p14="http://schemas.microsoft.com/office/powerpoint/2010/main" val="84540068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21</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328888"/>
          </a:xfrm>
        </p:spPr>
        <p:txBody>
          <a:bodyPr/>
          <a:lstStyle/>
          <a:p>
            <a:pPr lvl="0"/>
            <a:r>
              <a:rPr lang="en-US" sz="2000" b="1" dirty="0"/>
              <a:t>Will violations that occurred prior to January 6, 2020, be reported to the Clearinghouse?</a:t>
            </a:r>
            <a:endParaRPr lang="en-US" sz="2000" dirty="0"/>
          </a:p>
          <a:p>
            <a:pPr lvl="1"/>
            <a:r>
              <a:rPr lang="en-US" sz="1800" dirty="0"/>
              <a:t>No, only violations that occur on January 6, 2020, or later.</a:t>
            </a:r>
          </a:p>
          <a:p>
            <a:pPr lvl="0"/>
            <a:r>
              <a:rPr lang="en-US" sz="2000" b="1" dirty="0"/>
              <a:t> How long is the violation information retained in the Clearinghouse?</a:t>
            </a:r>
            <a:endParaRPr lang="en-US" sz="2000" dirty="0"/>
          </a:p>
          <a:p>
            <a:pPr lvl="1"/>
            <a:r>
              <a:rPr lang="en-US" sz="1800" dirty="0"/>
              <a:t>5 years, unless the RTD and follow-up testing is not completed (will be retained indefinitely until follow-up testing is successfully completed).</a:t>
            </a:r>
          </a:p>
          <a:p>
            <a:pPr lvl="0"/>
            <a:r>
              <a:rPr lang="en-US" sz="2000" b="1" dirty="0"/>
              <a:t>Will a prospective employee’s drug and alcohol violation history with other DOT modes be available in the Clearinghouse?</a:t>
            </a:r>
            <a:endParaRPr lang="en-US" sz="2000" dirty="0"/>
          </a:p>
          <a:p>
            <a:pPr lvl="1"/>
            <a:r>
              <a:rPr lang="en-US" sz="1800" dirty="0"/>
              <a:t>No, the Clearinghouse will contain only drug and alcohol program violation information for employees subject to the testing requirements under the Federal Motor Carrier Safety Regulations in 49 CFR part 382.</a:t>
            </a:r>
          </a:p>
        </p:txBody>
      </p:sp>
    </p:spTree>
    <p:extLst>
      <p:ext uri="{BB962C8B-B14F-4D97-AF65-F5344CB8AC3E}">
        <p14:creationId xmlns:p14="http://schemas.microsoft.com/office/powerpoint/2010/main" val="72975152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22</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908248"/>
          </a:xfrm>
        </p:spPr>
        <p:txBody>
          <a:bodyPr>
            <a:normAutofit fontScale="92500" lnSpcReduction="10000"/>
          </a:bodyPr>
          <a:lstStyle/>
          <a:p>
            <a:pPr lvl="0"/>
            <a:r>
              <a:rPr lang="en-US" sz="2000" b="1" dirty="0"/>
              <a:t>Will every driver need to register in the Clearinghouse?</a:t>
            </a:r>
            <a:endParaRPr lang="en-US" sz="2000" dirty="0"/>
          </a:p>
          <a:p>
            <a:pPr lvl="1"/>
            <a:r>
              <a:rPr lang="en-US" sz="1800" dirty="0"/>
              <a:t>No. A driver will only need to register if they need to provide consent to the employer in the Clearinghouse for pre-employment/full queries. </a:t>
            </a:r>
          </a:p>
          <a:p>
            <a:pPr lvl="1"/>
            <a:r>
              <a:rPr lang="en-US" sz="1800" dirty="0"/>
              <a:t>If a driver is currently with an employer, never incurs a drug or alcohol violation, and never seeks other employment, then the driver does not need to register in the Clearinghouse.</a:t>
            </a:r>
          </a:p>
          <a:p>
            <a:pPr lvl="0"/>
            <a:r>
              <a:rPr lang="en-US" sz="2000" b="1" dirty="0"/>
              <a:t>Can an employer register their drivers in the Clearinghouse?</a:t>
            </a:r>
            <a:endParaRPr lang="en-US" sz="2000" dirty="0"/>
          </a:p>
          <a:p>
            <a:pPr lvl="1"/>
            <a:r>
              <a:rPr lang="en-US" sz="1800" dirty="0"/>
              <a:t>No. Each individual driver will need to register himself or herself. Registration and login will require users to complete the verification process</a:t>
            </a:r>
            <a:endParaRPr lang="en-US" sz="1800" strike="sngStrike" dirty="0">
              <a:solidFill>
                <a:srgbClr val="FF0000"/>
              </a:solidFill>
            </a:endParaRPr>
          </a:p>
          <a:p>
            <a:pPr lvl="0"/>
            <a:r>
              <a:rPr lang="en-US" sz="2000" b="1" dirty="0"/>
              <a:t>Are employers of non-CDL drivers who operate CMVs required to query or report violations to the Clearinghouse?</a:t>
            </a:r>
            <a:endParaRPr lang="en-US" sz="2000" dirty="0"/>
          </a:p>
          <a:p>
            <a:pPr lvl="1"/>
            <a:r>
              <a:rPr lang="en-US" sz="1800" dirty="0"/>
              <a:t>No. Only employers who employ drivers subject to Parts 382 and 383 must query or report information to the Clearinghouse.</a:t>
            </a:r>
          </a:p>
          <a:p>
            <a:r>
              <a:rPr lang="en-US" sz="2000" b="1" dirty="0"/>
              <a:t>Can an employer or MRO enter a drug and alcohol program violation if the driver is not registered for the Clearinghouse?</a:t>
            </a:r>
          </a:p>
          <a:p>
            <a:pPr lvl="1"/>
            <a:r>
              <a:rPr lang="en-US" sz="1800" dirty="0"/>
              <a:t>Yes. The Clearinghouse will associate the violation with a driver’s CDL information. This will be recorded even if the driver has not registered for the Clearinghouse. </a:t>
            </a:r>
            <a:endParaRPr lang="en-US" sz="1600" dirty="0"/>
          </a:p>
        </p:txBody>
      </p:sp>
    </p:spTree>
    <p:extLst>
      <p:ext uri="{BB962C8B-B14F-4D97-AF65-F5344CB8AC3E}">
        <p14:creationId xmlns:p14="http://schemas.microsoft.com/office/powerpoint/2010/main" val="305902857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23</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11315274" cy="5180812"/>
          </a:xfrm>
        </p:spPr>
        <p:txBody>
          <a:bodyPr/>
          <a:lstStyle/>
          <a:p>
            <a:r>
              <a:rPr lang="en-US" sz="2200" b="1" dirty="0">
                <a:solidFill>
                  <a:schemeClr val="tx1"/>
                </a:solidFill>
              </a:rPr>
              <a:t>Will the employer be notified if a new violation is recorded on previously queried driver?</a:t>
            </a:r>
          </a:p>
          <a:p>
            <a:pPr lvl="1"/>
            <a:r>
              <a:rPr lang="en-US" sz="1800" dirty="0">
                <a:solidFill>
                  <a:schemeClr val="tx1"/>
                </a:solidFill>
              </a:rPr>
              <a:t>The employer will receive a notification if a new violation was recorded in the Clearinghouse for the queried driver within 30 days of conducting a pre-employment query (30-day look back).</a:t>
            </a:r>
          </a:p>
          <a:p>
            <a:pPr lvl="1"/>
            <a:r>
              <a:rPr lang="en-US" sz="1800" dirty="0">
                <a:solidFill>
                  <a:schemeClr val="tx1"/>
                </a:solidFill>
              </a:rPr>
              <a:t>The employer must receive additional electronic consent from the driver before a full query can be conducted to view detailed violation information.</a:t>
            </a:r>
          </a:p>
          <a:p>
            <a:r>
              <a:rPr lang="en-US" sz="2200" b="1" dirty="0">
                <a:solidFill>
                  <a:schemeClr val="tx1"/>
                </a:solidFill>
              </a:rPr>
              <a:t>Will the employer receive notification of new violations within 30 days of all completed queries?</a:t>
            </a:r>
          </a:p>
          <a:p>
            <a:pPr lvl="1"/>
            <a:r>
              <a:rPr lang="en-US" sz="1800" dirty="0">
                <a:solidFill>
                  <a:schemeClr val="tx1"/>
                </a:solidFill>
              </a:rPr>
              <a:t>The employer will not receive a notification of new violations after completing a limited (including annual) query or ad hoc full query.</a:t>
            </a:r>
          </a:p>
          <a:p>
            <a:pPr lvl="1"/>
            <a:r>
              <a:rPr lang="en-US" sz="1800" dirty="0">
                <a:solidFill>
                  <a:schemeClr val="tx1"/>
                </a:solidFill>
              </a:rPr>
              <a:t>The employer will receive a notification if a new violation was recorded in the Clearinghouse for the queried driver within 30 days of conducting a pre-employment query (30-day look back).</a:t>
            </a:r>
            <a:endParaRPr lang="en-US" sz="800" dirty="0"/>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endParaRPr lang="en-US" sz="1400" kern="0" dirty="0"/>
          </a:p>
        </p:txBody>
      </p:sp>
    </p:spTree>
    <p:extLst>
      <p:ext uri="{BB962C8B-B14F-4D97-AF65-F5344CB8AC3E}">
        <p14:creationId xmlns:p14="http://schemas.microsoft.com/office/powerpoint/2010/main" val="231750458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24</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658807"/>
            <a:ext cx="11405127" cy="4328888"/>
          </a:xfrm>
        </p:spPr>
        <p:txBody>
          <a:bodyPr/>
          <a:lstStyle/>
          <a:p>
            <a:pPr lvl="0"/>
            <a:r>
              <a:rPr lang="en-US" sz="2000" b="1" dirty="0"/>
              <a:t>Are Canadian and Mexican drivers conducting operations in the United States subject to the Clearinghouse requirements?</a:t>
            </a:r>
            <a:endParaRPr lang="en-US" sz="2000" dirty="0"/>
          </a:p>
          <a:p>
            <a:pPr lvl="1">
              <a:spcAft>
                <a:spcPts val="1200"/>
              </a:spcAft>
            </a:pPr>
            <a:r>
              <a:rPr lang="en-US" sz="1800" dirty="0"/>
              <a:t>Yes, only Canadian and Mexican drivers operating in the United States are required to comply with FMCSA drug and alcohol testing requirements and must comply with the Clearinghouse final rule.</a:t>
            </a:r>
          </a:p>
          <a:p>
            <a:pPr lvl="0"/>
            <a:r>
              <a:rPr lang="en-US" sz="2000" b="1" dirty="0"/>
              <a:t>Must Canadian and Mexican employers report drug and alcohol program violations to the Clearinghouse?</a:t>
            </a:r>
            <a:endParaRPr lang="en-US" sz="2000" dirty="0"/>
          </a:p>
          <a:p>
            <a:pPr lvl="1"/>
            <a:r>
              <a:rPr lang="en-US" sz="1800" dirty="0"/>
              <a:t>Yes, only Canadian and Mexican employers operating in the United States are required to comply with FMCSA drug and alcohol testing requirements and must report drug and alcohol violations to the Clearinghouse.</a:t>
            </a:r>
            <a:endParaRPr lang="en-US" sz="800" dirty="0"/>
          </a:p>
        </p:txBody>
      </p:sp>
    </p:spTree>
    <p:extLst>
      <p:ext uri="{BB962C8B-B14F-4D97-AF65-F5344CB8AC3E}">
        <p14:creationId xmlns:p14="http://schemas.microsoft.com/office/powerpoint/2010/main" val="316098795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25</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pPr lvl="0"/>
            <a:r>
              <a:rPr lang="en-US" b="1" dirty="0"/>
              <a:t>Can an employer designate more than one C/TPA?</a:t>
            </a:r>
            <a:endParaRPr lang="en-US" dirty="0"/>
          </a:p>
          <a:p>
            <a:pPr lvl="1"/>
            <a:r>
              <a:rPr lang="en-US" dirty="0"/>
              <a:t>Yes.</a:t>
            </a:r>
          </a:p>
          <a:p>
            <a:r>
              <a:rPr lang="en-US" dirty="0"/>
              <a:t> </a:t>
            </a:r>
            <a:r>
              <a:rPr lang="en-US" b="1" dirty="0"/>
              <a:t>Who will record positive alcohol results for an owner/operator?</a:t>
            </a:r>
          </a:p>
          <a:p>
            <a:pPr lvl="1"/>
            <a:r>
              <a:rPr lang="en-US" dirty="0"/>
              <a:t>The designated C/TPA would be responsible to record this violation information regarding the owner/operator they work with.</a:t>
            </a:r>
          </a:p>
          <a:p>
            <a:pPr lvl="1"/>
            <a:r>
              <a:rPr lang="en-US" dirty="0"/>
              <a:t>An owner/operator may view and query their own information.</a:t>
            </a:r>
          </a:p>
          <a:p>
            <a:pPr lvl="1"/>
            <a:r>
              <a:rPr lang="en-US" dirty="0"/>
              <a:t>An owner/operator will be required to self-identify as an owner/operator and will be required to designate a C/TPA to access their Clearinghouse account. </a:t>
            </a:r>
          </a:p>
          <a:p>
            <a:endParaRPr lang="en-US" sz="1600" dirty="0"/>
          </a:p>
        </p:txBody>
      </p:sp>
    </p:spTree>
    <p:extLst>
      <p:ext uri="{BB962C8B-B14F-4D97-AF65-F5344CB8AC3E}">
        <p14:creationId xmlns:p14="http://schemas.microsoft.com/office/powerpoint/2010/main" val="40180833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26</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pPr lvl="0"/>
            <a:r>
              <a:rPr lang="en-US" b="1" dirty="0"/>
              <a:t>Will a driver’s follow-up testing plan be available in the Clearinghouse? </a:t>
            </a:r>
            <a:endParaRPr lang="en-US" dirty="0"/>
          </a:p>
          <a:p>
            <a:pPr lvl="1"/>
            <a:r>
              <a:rPr lang="en-US" dirty="0"/>
              <a:t>No, follow-up testing plans will not be uploaded into the Clearinghouse.</a:t>
            </a:r>
          </a:p>
          <a:p>
            <a:pPr lvl="1"/>
            <a:r>
              <a:rPr lang="en-US" dirty="0"/>
              <a:t>When a prospective employee has not completed a follow-up testing plan prescribed by the SAP, the subsequent new employer must continue to obtain the follow-up testing plan from the previous employer, as required in §382.413, and complete the follow-up testing.</a:t>
            </a:r>
          </a:p>
          <a:p>
            <a:r>
              <a:rPr lang="en-US" b="1" dirty="0"/>
              <a:t>Will follow-up testing be tracked within the Clearinghouse?</a:t>
            </a:r>
          </a:p>
          <a:p>
            <a:pPr lvl="1"/>
            <a:r>
              <a:rPr lang="en-US" dirty="0"/>
              <a:t>No, follow-up testing will not be tracked in the Clearinghouse.</a:t>
            </a:r>
          </a:p>
          <a:p>
            <a:pPr lvl="1"/>
            <a:r>
              <a:rPr lang="en-US" dirty="0"/>
              <a:t>However, if there is a positive follow-up test result, it must be reported as a new violation.</a:t>
            </a:r>
          </a:p>
          <a:p>
            <a:pPr lvl="1"/>
            <a:r>
              <a:rPr lang="en-US" dirty="0"/>
              <a:t>The RTD process would be re-initiated after the new violation is entered.</a:t>
            </a:r>
          </a:p>
        </p:txBody>
      </p:sp>
    </p:spTree>
    <p:extLst>
      <p:ext uri="{BB962C8B-B14F-4D97-AF65-F5344CB8AC3E}">
        <p14:creationId xmlns:p14="http://schemas.microsoft.com/office/powerpoint/2010/main" val="3964970538"/>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27</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a:xfrm>
            <a:off x="429686" y="1516284"/>
            <a:ext cx="11315274" cy="5180812"/>
          </a:xfrm>
        </p:spPr>
        <p:txBody>
          <a:bodyPr/>
          <a:lstStyle/>
          <a:p>
            <a:r>
              <a:rPr lang="en-US" b="1" dirty="0">
                <a:cs typeface="Calibri" panose="020F0502020204030204" pitchFamily="34" charset="0"/>
              </a:rPr>
              <a:t>Will an API (application programming interface) be available for an employer or C/TPA to query or report violations in the Clearinghouse? </a:t>
            </a:r>
          </a:p>
          <a:p>
            <a:pPr lvl="1"/>
            <a:r>
              <a:rPr lang="en-US" dirty="0"/>
              <a:t>No, at the initial launch an API will not be available.  FMCSA will consider this functionality in the future.  </a:t>
            </a:r>
          </a:p>
          <a:p>
            <a:pPr lvl="1"/>
            <a:r>
              <a:rPr lang="en-US" dirty="0"/>
              <a:t>However, a bulk query functionality will be available to query the Clearinghouse. (Template to be provided on Clearinghouse website)</a:t>
            </a:r>
          </a:p>
          <a:p>
            <a:r>
              <a:rPr lang="en-US" b="1" dirty="0">
                <a:solidFill>
                  <a:schemeClr val="tx1"/>
                </a:solidFill>
                <a:cs typeface="Calibri" panose="020F0502020204030204" pitchFamily="34" charset="0"/>
              </a:rPr>
              <a:t>If a driver is on the road and unable to access a computer, how can the driver access the Clearinghouse?</a:t>
            </a:r>
          </a:p>
          <a:p>
            <a:pPr lvl="1"/>
            <a:r>
              <a:rPr lang="en-US" dirty="0"/>
              <a:t>The Clearinghouse is mobile-friendly. The driver will be able to access the Clearinghouse from a smart phone, log in and view their information as well as provide consent and identify their substance abuse professional, if applicable.</a:t>
            </a:r>
          </a:p>
        </p:txBody>
      </p:sp>
      <p:sp>
        <p:nvSpPr>
          <p:cNvPr id="12" name="Content Placeholder 2">
            <a:extLst>
              <a:ext uri="{FF2B5EF4-FFF2-40B4-BE49-F238E27FC236}">
                <a16:creationId xmlns:a16="http://schemas.microsoft.com/office/drawing/2014/main" id="{135851C6-C07B-4187-B4F3-EC8CE7E7F038}"/>
              </a:ext>
            </a:extLst>
          </p:cNvPr>
          <p:cNvSpPr txBox="1">
            <a:spLocks/>
          </p:cNvSpPr>
          <p:nvPr/>
        </p:nvSpPr>
        <p:spPr>
          <a:xfrm>
            <a:off x="429686" y="4070309"/>
            <a:ext cx="11114614" cy="2564441"/>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a:solidFill>
                  <a:schemeClr val="tx1">
                    <a:lumMod val="85000"/>
                    <a:lumOff val="15000"/>
                  </a:schemeClr>
                </a:solidFill>
                <a:latin typeface="+mn-lt"/>
                <a:ea typeface="+mn-ea"/>
                <a:cs typeface="+mn-cs"/>
              </a:defRPr>
            </a:lvl1pPr>
            <a:lvl2pPr marL="741363" indent="-300038" algn="l" rtl="0" eaLnBrk="1" fontAlgn="base" hangingPunct="1">
              <a:spcBef>
                <a:spcPts val="450"/>
              </a:spcBef>
              <a:spcAft>
                <a:spcPct val="0"/>
              </a:spcAft>
              <a:buFont typeface="Arial" panose="020B0604020202020204" pitchFamily="34" charset="0"/>
              <a:buChar char="─"/>
              <a:defRPr sz="2000" baseline="0">
                <a:solidFill>
                  <a:schemeClr val="tx1">
                    <a:lumMod val="85000"/>
                    <a:lumOff val="15000"/>
                  </a:schemeClr>
                </a:solidFill>
                <a:latin typeface="+mn-lt"/>
              </a:defRPr>
            </a:lvl2pPr>
            <a:lvl3pPr marL="1033463" indent="-179388" algn="l" defTabSz="1033463" rtl="0" eaLnBrk="1" fontAlgn="base" hangingPunct="1">
              <a:spcBef>
                <a:spcPct val="20000"/>
              </a:spcBef>
              <a:spcAft>
                <a:spcPct val="0"/>
              </a:spcAft>
              <a:buFont typeface="Arial" panose="020B0604020202020204" pitchFamily="34" charset="0"/>
              <a:buChar char="•"/>
              <a:defRPr sz="1800" baseline="0">
                <a:solidFill>
                  <a:schemeClr val="tx1">
                    <a:lumMod val="85000"/>
                    <a:lumOff val="15000"/>
                  </a:schemeClr>
                </a:solidFill>
                <a:latin typeface="+mn-lt"/>
              </a:defRPr>
            </a:lvl3pPr>
            <a:lvl4pPr marL="1377950" indent="-171450" algn="l" rtl="0" eaLnBrk="1" fontAlgn="base" hangingPunct="1">
              <a:spcBef>
                <a:spcPct val="20000"/>
              </a:spcBef>
              <a:spcAft>
                <a:spcPct val="0"/>
              </a:spcAft>
              <a:buFont typeface="Wingdings" pitchFamily="2" charset="2"/>
              <a:buChar char="§"/>
              <a:defRPr sz="1600">
                <a:solidFill>
                  <a:schemeClr val="tx1">
                    <a:lumMod val="85000"/>
                    <a:lumOff val="15000"/>
                  </a:schemeClr>
                </a:solidFill>
                <a:latin typeface="+mn-lt"/>
              </a:defRPr>
            </a:lvl4pPr>
            <a:lvl5pPr marL="1543050" indent="-171450" algn="l" rtl="0" eaLnBrk="1" fontAlgn="base" hangingPunct="1">
              <a:spcBef>
                <a:spcPct val="20000"/>
              </a:spcBef>
              <a:spcAft>
                <a:spcPct val="0"/>
              </a:spcAft>
              <a:buFont typeface="Wingdings" pitchFamily="2" charset="2"/>
              <a:buChar char="§"/>
              <a:defRPr sz="1800">
                <a:solidFill>
                  <a:schemeClr val="tx1">
                    <a:lumMod val="85000"/>
                    <a:lumOff val="15000"/>
                  </a:schemeClr>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defTabSz="914400"/>
            <a:endParaRPr lang="en-US" sz="1400" kern="0" dirty="0"/>
          </a:p>
        </p:txBody>
      </p:sp>
    </p:spTree>
    <p:extLst>
      <p:ext uri="{BB962C8B-B14F-4D97-AF65-F5344CB8AC3E}">
        <p14:creationId xmlns:p14="http://schemas.microsoft.com/office/powerpoint/2010/main" val="187329783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28</a:t>
            </a:fld>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Frequently Asked Questions</a:t>
            </a:r>
          </a:p>
        </p:txBody>
      </p:sp>
      <p:sp>
        <p:nvSpPr>
          <p:cNvPr id="3" name="Content Placeholder 2">
            <a:extLst>
              <a:ext uri="{FF2B5EF4-FFF2-40B4-BE49-F238E27FC236}">
                <a16:creationId xmlns:a16="http://schemas.microsoft.com/office/drawing/2014/main" id="{135851C6-C07B-4187-B4F3-EC8CE7E7F038}"/>
              </a:ext>
            </a:extLst>
          </p:cNvPr>
          <p:cNvSpPr>
            <a:spLocks noGrp="1"/>
          </p:cNvSpPr>
          <p:nvPr>
            <p:ph idx="1"/>
          </p:nvPr>
        </p:nvSpPr>
        <p:spPr/>
        <p:txBody>
          <a:bodyPr/>
          <a:lstStyle/>
          <a:p>
            <a:r>
              <a:rPr lang="en-US" sz="2000" b="1" dirty="0"/>
              <a:t>Is the driver’s social security number (SSN) or employee identification number (EIN) required when reporting violation information or querying the Clearinghouse?</a:t>
            </a:r>
          </a:p>
          <a:p>
            <a:pPr lvl="1"/>
            <a:r>
              <a:rPr lang="en-US" sz="1800" dirty="0"/>
              <a:t>No, per §382.123, the employer shall provide the driver’s CDL number and state of issuance</a:t>
            </a:r>
          </a:p>
          <a:p>
            <a:r>
              <a:rPr lang="en-US" sz="2000" b="1" dirty="0"/>
              <a:t>What information is required on the Custody and Control Form (CCF) or Alcohol Testing Form (ATF)?</a:t>
            </a:r>
          </a:p>
          <a:p>
            <a:pPr lvl="1"/>
            <a:r>
              <a:rPr lang="en-US" sz="1800" dirty="0"/>
              <a:t>The driver’s CDL number and state of issuance must be entered in lieu of the driver’s SSN or EIN</a:t>
            </a:r>
          </a:p>
          <a:p>
            <a:pPr lvl="0"/>
            <a:r>
              <a:rPr lang="en-US" sz="2000" b="1" dirty="0"/>
              <a:t>Will FAQs and other outreach materials about the Clearinghouse be updated?</a:t>
            </a:r>
            <a:endParaRPr lang="en-US" sz="2000" dirty="0"/>
          </a:p>
          <a:p>
            <a:pPr lvl="1"/>
            <a:r>
              <a:rPr lang="en-US" sz="1800" dirty="0"/>
              <a:t>Yes, our website at </a:t>
            </a:r>
            <a:r>
              <a:rPr lang="en-US" sz="1800" u="sng" dirty="0">
                <a:hlinkClick r:id="rId2"/>
              </a:rPr>
              <a:t>https://clearinghouse.fmcsa.dot.gov</a:t>
            </a:r>
            <a:r>
              <a:rPr lang="en-US" sz="1800" b="1" dirty="0"/>
              <a:t> </a:t>
            </a:r>
            <a:r>
              <a:rPr lang="en-US" sz="1800" dirty="0"/>
              <a:t>will be updated regularly with new information, including the factsheet and FAQs. In addition, you will be able to sign up for email updates.</a:t>
            </a:r>
          </a:p>
        </p:txBody>
      </p:sp>
    </p:spTree>
    <p:extLst>
      <p:ext uri="{BB962C8B-B14F-4D97-AF65-F5344CB8AC3E}">
        <p14:creationId xmlns:p14="http://schemas.microsoft.com/office/powerpoint/2010/main" val="316415559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38469" y="2686501"/>
            <a:ext cx="3288176" cy="1484997"/>
          </a:xfrm>
        </p:spPr>
        <p:txBody>
          <a:bodyPr/>
          <a:lstStyle/>
          <a:p>
            <a:pPr algn="ctr"/>
            <a:r>
              <a:rPr lang="en-US" sz="4400" dirty="0"/>
              <a:t>Register Now</a:t>
            </a:r>
            <a:endParaRPr lang="en-US" dirty="0"/>
          </a:p>
        </p:txBody>
      </p:sp>
      <p:sp>
        <p:nvSpPr>
          <p:cNvPr id="8" name="Text Placeholder 3"/>
          <p:cNvSpPr>
            <a:spLocks noGrp="1"/>
          </p:cNvSpPr>
          <p:nvPr>
            <p:ph type="body" sz="quarter" idx="11"/>
          </p:nvPr>
        </p:nvSpPr>
        <p:spPr>
          <a:xfrm>
            <a:off x="4290010" y="1228723"/>
            <a:ext cx="3538538" cy="4570193"/>
          </a:xfrm>
        </p:spPr>
        <p:txBody>
          <a:bodyPr/>
          <a:lstStyle/>
          <a:p>
            <a:pPr marL="182880" indent="-182880">
              <a:spcAft>
                <a:spcPts val="600"/>
              </a:spcAft>
              <a:buFont typeface="Arial" panose="020B0604020202020204" pitchFamily="34" charset="0"/>
              <a:buChar char="•"/>
            </a:pPr>
            <a:r>
              <a:rPr lang="en-US" dirty="0">
                <a:ea typeface="Montserrat Bold" charset="0"/>
                <a:cs typeface="Montserrat Bold" charset="0"/>
              </a:rPr>
              <a:t>Register your company and/or yourself</a:t>
            </a:r>
          </a:p>
          <a:p>
            <a:pPr marL="182880" indent="-182880">
              <a:spcAft>
                <a:spcPts val="600"/>
              </a:spcAft>
              <a:buFont typeface="Arial" panose="020B0604020202020204" pitchFamily="34" charset="0"/>
              <a:buChar char="•"/>
            </a:pPr>
            <a:r>
              <a:rPr lang="en-US" dirty="0">
                <a:ea typeface="Montserrat Bold" charset="0"/>
                <a:cs typeface="Montserrat Bold" charset="0"/>
              </a:rPr>
              <a:t>Designate C/TPA (employers, if applicable)</a:t>
            </a:r>
          </a:p>
          <a:p>
            <a:pPr marL="182880" indent="-182880">
              <a:spcAft>
                <a:spcPts val="600"/>
              </a:spcAft>
              <a:buFont typeface="Arial" panose="020B0604020202020204" pitchFamily="34" charset="0"/>
              <a:buChar char="•"/>
            </a:pPr>
            <a:r>
              <a:rPr lang="en-US" dirty="0">
                <a:ea typeface="Montserrat Bold" charset="0"/>
                <a:cs typeface="Montserrat Bold" charset="0"/>
              </a:rPr>
              <a:t>Set up Assistants (employers, C/TPAs, SAPs, MROs)</a:t>
            </a:r>
          </a:p>
          <a:p>
            <a:pPr marL="182880" indent="-182880">
              <a:spcAft>
                <a:spcPts val="600"/>
              </a:spcAft>
              <a:buFont typeface="Arial" panose="020B0604020202020204" pitchFamily="34" charset="0"/>
              <a:buChar char="•"/>
            </a:pPr>
            <a:r>
              <a:rPr lang="en-US" dirty="0">
                <a:ea typeface="Montserrat Bold" charset="0"/>
                <a:cs typeface="Montserrat Bold" charset="0"/>
              </a:rPr>
              <a:t>Encourage drivers </a:t>
            </a:r>
            <a:br>
              <a:rPr lang="en-US" dirty="0">
                <a:ea typeface="Montserrat Bold" charset="0"/>
                <a:cs typeface="Montserrat Bold" charset="0"/>
              </a:rPr>
            </a:br>
            <a:r>
              <a:rPr lang="en-US" dirty="0">
                <a:ea typeface="Montserrat Bold" charset="0"/>
                <a:cs typeface="Montserrat Bold" charset="0"/>
              </a:rPr>
              <a:t>to register</a:t>
            </a:r>
          </a:p>
        </p:txBody>
      </p:sp>
      <p:sp>
        <p:nvSpPr>
          <p:cNvPr id="5" name="Slide Number Placeholder 4"/>
          <p:cNvSpPr>
            <a:spLocks noGrp="1"/>
          </p:cNvSpPr>
          <p:nvPr>
            <p:ph type="sldNum" sz="quarter" idx="4"/>
          </p:nvPr>
        </p:nvSpPr>
        <p:spPr/>
        <p:txBody>
          <a:bodyPr/>
          <a:lstStyle/>
          <a:p>
            <a:fld id="{A01475F6-15BF-E945-87A6-683076D41687}" type="slidenum">
              <a:rPr lang="en-US" smtClean="0">
                <a:solidFill>
                  <a:schemeClr val="bg1"/>
                </a:solidFill>
              </a:rPr>
              <a:pPr/>
              <a:t>29</a:t>
            </a:fld>
            <a:endParaRPr lang="en-US" dirty="0">
              <a:solidFill>
                <a:schemeClr val="bg1"/>
              </a:solidFill>
            </a:endParaRPr>
          </a:p>
        </p:txBody>
      </p:sp>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091" t="378" r="49001" b="400"/>
          <a:stretch/>
        </p:blipFill>
        <p:spPr>
          <a:xfrm>
            <a:off x="8054529" y="0"/>
            <a:ext cx="4137471" cy="6858000"/>
          </a:xfrm>
        </p:spPr>
      </p:pic>
    </p:spTree>
    <p:extLst>
      <p:ext uri="{BB962C8B-B14F-4D97-AF65-F5344CB8AC3E}">
        <p14:creationId xmlns:p14="http://schemas.microsoft.com/office/powerpoint/2010/main" val="24431362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Clearinghouse Final Rule</a:t>
            </a:r>
          </a:p>
        </p:txBody>
      </p:sp>
      <p:sp>
        <p:nvSpPr>
          <p:cNvPr id="3" name="Content Placeholder 2"/>
          <p:cNvSpPr>
            <a:spLocks noGrp="1"/>
          </p:cNvSpPr>
          <p:nvPr>
            <p:ph idx="1"/>
          </p:nvPr>
        </p:nvSpPr>
        <p:spPr>
          <a:xfrm>
            <a:off x="429687" y="1658807"/>
            <a:ext cx="7354240" cy="4328888"/>
          </a:xfrm>
        </p:spPr>
        <p:txBody>
          <a:bodyPr/>
          <a:lstStyle/>
          <a:p>
            <a:r>
              <a:rPr lang="en-US" dirty="0"/>
              <a:t>Mandated by Congress (MAP-21, Section 32402)</a:t>
            </a:r>
          </a:p>
          <a:p>
            <a:r>
              <a:rPr lang="en-US" dirty="0"/>
              <a:t>Published December 5, 2016</a:t>
            </a:r>
          </a:p>
          <a:p>
            <a:pPr defTabSz="914400"/>
            <a:r>
              <a:rPr lang="en-US" dirty="0"/>
              <a:t>Established requirements for the Clearinghouse</a:t>
            </a:r>
          </a:p>
          <a:p>
            <a:pPr defTabSz="914400"/>
            <a:r>
              <a:rPr lang="en-US" dirty="0"/>
              <a:t>Identified </a:t>
            </a:r>
            <a:r>
              <a:rPr lang="en-US" b="1" dirty="0">
                <a:solidFill>
                  <a:schemeClr val="accent2"/>
                </a:solidFill>
              </a:rPr>
              <a:t>January 6, 2020 </a:t>
            </a:r>
            <a:r>
              <a:rPr lang="en-US" dirty="0"/>
              <a:t>as the Clearinghouse implementation date</a:t>
            </a:r>
          </a:p>
        </p:txBody>
      </p:sp>
      <p:sp>
        <p:nvSpPr>
          <p:cNvPr id="4" name="Slide Number Placeholder 3"/>
          <p:cNvSpPr>
            <a:spLocks noGrp="1"/>
          </p:cNvSpPr>
          <p:nvPr>
            <p:ph type="sldNum" sz="quarter" idx="4"/>
          </p:nvPr>
        </p:nvSpPr>
        <p:spPr/>
        <p:txBody>
          <a:bodyPr/>
          <a:lstStyle/>
          <a:p>
            <a:fld id="{A01475F6-15BF-E945-87A6-683076D41687}"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303" y="1438099"/>
            <a:ext cx="3605213" cy="3616731"/>
          </a:xfrm>
          <a:prstGeom prst="rect">
            <a:avLst/>
          </a:prstGeom>
        </p:spPr>
      </p:pic>
      <p:sp>
        <p:nvSpPr>
          <p:cNvPr id="6" name="Text Placeholder 17"/>
          <p:cNvSpPr txBox="1">
            <a:spLocks/>
          </p:cNvSpPr>
          <p:nvPr/>
        </p:nvSpPr>
        <p:spPr>
          <a:xfrm>
            <a:off x="429684" y="4834121"/>
            <a:ext cx="11290536" cy="1253714"/>
          </a:xfrm>
          <a:prstGeom prst="rect">
            <a:avLst/>
          </a:prstGeom>
          <a:solidFill>
            <a:srgbClr val="F2F2F2"/>
          </a:solidFill>
        </p:spPr>
        <p:txBody>
          <a:bodyPr lIns="1005840" tIns="246888"/>
          <a:lstStyle>
            <a:lvl1pPr marL="0" indent="0" algn="l" defTabSz="342900" rtl="0" eaLnBrk="1" fontAlgn="base" latinLnBrk="0" hangingPunct="1">
              <a:lnSpc>
                <a:spcPct val="100000"/>
              </a:lnSpc>
              <a:spcBef>
                <a:spcPts val="1200"/>
              </a:spcBef>
              <a:spcAft>
                <a:spcPct val="0"/>
              </a:spcAft>
              <a:buFont typeface="Wingdings" pitchFamily="2" charset="2"/>
              <a:buNone/>
              <a:defRPr lang="en-US" sz="1600" b="1" kern="1200" baseline="0" dirty="0" smtClean="0">
                <a:solidFill>
                  <a:schemeClr val="tx1"/>
                </a:solidFill>
                <a:latin typeface="+mn-lt"/>
                <a:ea typeface="+mn-ea"/>
                <a:cs typeface="+mn-cs"/>
              </a:defRPr>
            </a:lvl1pPr>
            <a:lvl2pPr marL="342900" indent="0" algn="l" rtl="0" eaLnBrk="1" fontAlgn="base" hangingPunct="1">
              <a:spcBef>
                <a:spcPts val="450"/>
              </a:spcBef>
              <a:spcAft>
                <a:spcPct val="0"/>
              </a:spcAft>
              <a:buFont typeface="Arial" panose="020B0604020202020204" pitchFamily="34" charset="0"/>
              <a:buNone/>
              <a:defRPr lang="en-US" sz="1050" kern="1200" baseline="0" dirty="0" smtClean="0">
                <a:solidFill>
                  <a:schemeClr val="bg2"/>
                </a:solidFill>
                <a:latin typeface="+mn-lt"/>
                <a:ea typeface="+mn-ea"/>
                <a:cs typeface="+mn-cs"/>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r>
              <a:rPr lang="en-US" sz="1800" dirty="0"/>
              <a:t>Read the Clearinghouse final rule at: </a:t>
            </a:r>
          </a:p>
          <a:p>
            <a:r>
              <a:rPr lang="en-US" sz="1800" dirty="0">
                <a:solidFill>
                  <a:schemeClr val="accent2"/>
                </a:solidFill>
                <a:hlinkClick r:id="rId4"/>
              </a:rPr>
              <a:t>www.fmcsa.dot.gov/regulations/commercial-drivers-license-drug-and-alcohol-clearinghouse</a:t>
            </a:r>
            <a:r>
              <a:rPr lang="en-US" sz="1800" dirty="0">
                <a:solidFill>
                  <a:schemeClr val="accent2"/>
                </a:solidFill>
              </a:rPr>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18" y="5054831"/>
            <a:ext cx="825207" cy="850670"/>
          </a:xfrm>
          <a:prstGeom prst="rect">
            <a:avLst/>
          </a:prstGeom>
        </p:spPr>
      </p:pic>
    </p:spTree>
    <p:extLst>
      <p:ext uri="{BB962C8B-B14F-4D97-AF65-F5344CB8AC3E}">
        <p14:creationId xmlns:p14="http://schemas.microsoft.com/office/powerpoint/2010/main" val="865234566"/>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30</a:t>
            </a:fld>
            <a:endParaRPr lang="en-US" dirty="0"/>
          </a:p>
        </p:txBody>
      </p:sp>
      <p:sp>
        <p:nvSpPr>
          <p:cNvPr id="5" name="Content Placeholder 3"/>
          <p:cNvSpPr>
            <a:spLocks noGrp="1"/>
          </p:cNvSpPr>
          <p:nvPr>
            <p:ph sz="quarter" idx="11"/>
          </p:nvPr>
        </p:nvSpPr>
        <p:spPr>
          <a:xfrm>
            <a:off x="524786" y="1828164"/>
            <a:ext cx="6200105" cy="4944776"/>
          </a:xfrm>
        </p:spPr>
        <p:txBody>
          <a:bodyPr/>
          <a:lstStyle/>
          <a:p>
            <a:pPr marL="0" indent="0">
              <a:buNone/>
            </a:pPr>
            <a:r>
              <a:rPr lang="en-US" sz="2200" b="1" dirty="0"/>
              <a:t>Visit </a:t>
            </a:r>
            <a:r>
              <a:rPr lang="en-US" sz="2200" b="1" dirty="0">
                <a:hlinkClick r:id="rId3"/>
              </a:rPr>
              <a:t>https://clearinghouse.fmcsa.dot.gov</a:t>
            </a:r>
            <a:endParaRPr lang="en-US" sz="2200" b="1" dirty="0"/>
          </a:p>
          <a:p>
            <a:pPr lvl="1">
              <a:lnSpc>
                <a:spcPct val="200000"/>
              </a:lnSpc>
              <a:buSzPct val="140000"/>
              <a:buBlip>
                <a:blip r:embed="rId4"/>
              </a:buBlip>
            </a:pPr>
            <a:r>
              <a:rPr lang="en-US" dirty="0">
                <a:solidFill>
                  <a:schemeClr val="tx1"/>
                </a:solidFill>
              </a:rPr>
              <a:t>Subscribe for email updates </a:t>
            </a:r>
          </a:p>
          <a:p>
            <a:pPr lvl="1">
              <a:lnSpc>
                <a:spcPct val="200000"/>
              </a:lnSpc>
              <a:buSzPct val="140000"/>
              <a:buBlip>
                <a:blip r:embed="rId4"/>
              </a:buBlip>
            </a:pPr>
            <a:r>
              <a:rPr lang="en-US" dirty="0">
                <a:solidFill>
                  <a:schemeClr val="tx1"/>
                </a:solidFill>
              </a:rPr>
              <a:t>Read frequently asked questions</a:t>
            </a:r>
          </a:p>
          <a:p>
            <a:pPr lvl="1">
              <a:lnSpc>
                <a:spcPct val="200000"/>
              </a:lnSpc>
              <a:buSzPct val="140000"/>
              <a:buBlip>
                <a:blip r:embed="rId4"/>
              </a:buBlip>
            </a:pPr>
            <a:r>
              <a:rPr lang="en-US" dirty="0">
                <a:solidFill>
                  <a:schemeClr val="tx1"/>
                </a:solidFill>
              </a:rPr>
              <a:t>Download the Clearinghouse factsheet</a:t>
            </a:r>
          </a:p>
          <a:p>
            <a:pPr lvl="1">
              <a:lnSpc>
                <a:spcPct val="200000"/>
              </a:lnSpc>
              <a:buSzPct val="140000"/>
              <a:buBlip>
                <a:blip r:embed="rId4"/>
              </a:buBlip>
            </a:pPr>
            <a:r>
              <a:rPr lang="en-US" dirty="0">
                <a:solidFill>
                  <a:schemeClr val="tx1"/>
                </a:solidFill>
              </a:rPr>
              <a:t>Download the User Role card</a:t>
            </a:r>
          </a:p>
          <a:p>
            <a:pPr lvl="1">
              <a:lnSpc>
                <a:spcPct val="200000"/>
              </a:lnSpc>
              <a:buSzPct val="140000"/>
              <a:buBlip>
                <a:blip r:embed="rId4"/>
              </a:buBlip>
            </a:pPr>
            <a:r>
              <a:rPr lang="en-US" dirty="0">
                <a:solidFill>
                  <a:schemeClr val="tx1"/>
                </a:solidFill>
              </a:rPr>
              <a:t>Download User Brochures</a:t>
            </a:r>
          </a:p>
          <a:p>
            <a:pPr marL="8334" indent="0">
              <a:lnSpc>
                <a:spcPct val="200000"/>
              </a:lnSpc>
              <a:buSzPct val="140000"/>
              <a:buNone/>
            </a:pPr>
            <a:r>
              <a:rPr lang="en-US" sz="2200" b="1" dirty="0">
                <a:solidFill>
                  <a:schemeClr val="tx1"/>
                </a:solidFill>
              </a:rPr>
              <a:t>Contact </a:t>
            </a:r>
            <a:r>
              <a:rPr lang="en-US" sz="2200" b="1" dirty="0">
                <a:solidFill>
                  <a:schemeClr val="tx1"/>
                </a:solidFill>
                <a:hlinkClick r:id="rId5"/>
              </a:rPr>
              <a:t>clearinghouse@dot.gov</a:t>
            </a:r>
            <a:r>
              <a:rPr lang="en-US" sz="2200" b="1" dirty="0">
                <a:solidFill>
                  <a:schemeClr val="tx1"/>
                </a:solidFill>
              </a:rPr>
              <a:t> </a:t>
            </a:r>
          </a:p>
        </p:txBody>
      </p:sp>
      <p:sp>
        <p:nvSpPr>
          <p:cNvPr id="6" name="Text Placeholder 4"/>
          <p:cNvSpPr>
            <a:spLocks noGrp="1"/>
          </p:cNvSpPr>
          <p:nvPr>
            <p:ph type="body" sz="quarter" idx="12"/>
          </p:nvPr>
        </p:nvSpPr>
        <p:spPr>
          <a:xfrm>
            <a:off x="429686" y="859466"/>
            <a:ext cx="11405127" cy="494459"/>
          </a:xfrm>
        </p:spPr>
        <p:txBody>
          <a:bodyPr/>
          <a:lstStyle/>
          <a:p>
            <a:r>
              <a:rPr lang="en-US" dirty="0"/>
              <a:t>For more information</a:t>
            </a:r>
          </a:p>
        </p:txBody>
      </p:sp>
    </p:spTree>
    <p:extLst>
      <p:ext uri="{BB962C8B-B14F-4D97-AF65-F5344CB8AC3E}">
        <p14:creationId xmlns:p14="http://schemas.microsoft.com/office/powerpoint/2010/main" val="51215229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24" b="14350"/>
          <a:stretch/>
        </p:blipFill>
        <p:spPr>
          <a:xfrm>
            <a:off x="3333160" y="2109037"/>
            <a:ext cx="8892984" cy="4815020"/>
          </a:xfrm>
          <a:prstGeom prst="rect">
            <a:avLst/>
          </a:prstGeom>
        </p:spPr>
      </p:pic>
      <p:sp>
        <p:nvSpPr>
          <p:cNvPr id="5" name="Text Placeholder 7"/>
          <p:cNvSpPr txBox="1">
            <a:spLocks/>
          </p:cNvSpPr>
          <p:nvPr/>
        </p:nvSpPr>
        <p:spPr>
          <a:xfrm>
            <a:off x="253420" y="994075"/>
            <a:ext cx="11441848" cy="800100"/>
          </a:xfrm>
          <a:prstGeom prst="rect">
            <a:avLst/>
          </a:prstGeom>
        </p:spPr>
        <p:txBody>
          <a:bodyPr/>
          <a:lstStyle>
            <a:lvl1pPr marL="257175" indent="-257175" algn="l" rtl="0" eaLnBrk="1" fontAlgn="base" hangingPunct="1">
              <a:spcBef>
                <a:spcPts val="1200"/>
              </a:spcBef>
              <a:spcAft>
                <a:spcPct val="0"/>
              </a:spcAft>
              <a:buFont typeface="Wingdings" pitchFamily="2" charset="2"/>
              <a:buChar char="§"/>
              <a:defRPr lang="en-US" sz="2400" baseline="0" dirty="0" smtClean="0">
                <a:solidFill>
                  <a:schemeClr val="tx1">
                    <a:lumMod val="85000"/>
                    <a:lumOff val="15000"/>
                  </a:schemeClr>
                </a:solidFill>
                <a:latin typeface="+mn-lt"/>
                <a:ea typeface="+mn-ea"/>
                <a:cs typeface="+mn-cs"/>
              </a:defRPr>
            </a:lvl1pPr>
            <a:lvl2pPr marL="596504" indent="-248841" algn="l" rtl="0" eaLnBrk="1" fontAlgn="base" hangingPunct="1">
              <a:spcBef>
                <a:spcPts val="450"/>
              </a:spcBef>
              <a:spcAft>
                <a:spcPct val="0"/>
              </a:spcAft>
              <a:buFont typeface="Arial" panose="020B0604020202020204" pitchFamily="34" charset="0"/>
              <a:buChar char="─"/>
              <a:defRPr sz="2000" baseline="0">
                <a:solidFill>
                  <a:srgbClr val="777777"/>
                </a:solidFill>
                <a:latin typeface="+mn-lt"/>
              </a:defRPr>
            </a:lvl2pPr>
            <a:lvl3pPr marL="904875" indent="-179785" algn="l" rtl="0" eaLnBrk="1" fontAlgn="base" hangingPunct="1">
              <a:spcBef>
                <a:spcPct val="20000"/>
              </a:spcBef>
              <a:spcAft>
                <a:spcPct val="0"/>
              </a:spcAft>
              <a:buFont typeface="Arial" panose="020B0604020202020204" pitchFamily="34" charset="0"/>
              <a:buChar char="•"/>
              <a:defRPr sz="1800" baseline="0">
                <a:solidFill>
                  <a:srgbClr val="777777"/>
                </a:solidFill>
                <a:latin typeface="+mn-lt"/>
              </a:defRPr>
            </a:lvl3pPr>
            <a:lvl4pPr marL="1200150" indent="-171450" algn="l" rtl="0" eaLnBrk="1" fontAlgn="base" hangingPunct="1">
              <a:spcBef>
                <a:spcPct val="20000"/>
              </a:spcBef>
              <a:spcAft>
                <a:spcPct val="0"/>
              </a:spcAft>
              <a:buChar char="–"/>
              <a:defRPr sz="2800">
                <a:solidFill>
                  <a:srgbClr val="5F5F5F"/>
                </a:solidFill>
                <a:latin typeface="+mn-lt"/>
              </a:defRPr>
            </a:lvl4pPr>
            <a:lvl5pPr marL="1543050" indent="-171450" algn="l" rtl="0" eaLnBrk="1" fontAlgn="base" hangingPunct="1">
              <a:spcBef>
                <a:spcPct val="20000"/>
              </a:spcBef>
              <a:spcAft>
                <a:spcPct val="0"/>
              </a:spcAft>
              <a:buChar char="»"/>
              <a:defRPr sz="1200">
                <a:solidFill>
                  <a:srgbClr val="5F5F5F"/>
                </a:solidFill>
                <a:latin typeface="+mn-lt"/>
              </a:defRPr>
            </a:lvl5pPr>
            <a:lvl6pPr marL="1885950" indent="-171450" algn="l" rtl="0" eaLnBrk="1" fontAlgn="base" hangingPunct="1">
              <a:spcBef>
                <a:spcPct val="20000"/>
              </a:spcBef>
              <a:spcAft>
                <a:spcPct val="0"/>
              </a:spcAft>
              <a:buChar char="»"/>
              <a:defRPr sz="1200">
                <a:solidFill>
                  <a:srgbClr val="5F5F5F"/>
                </a:solidFill>
                <a:latin typeface="+mn-lt"/>
              </a:defRPr>
            </a:lvl6pPr>
            <a:lvl7pPr marL="2228850" indent="-171450" algn="l" rtl="0" eaLnBrk="1" fontAlgn="base" hangingPunct="1">
              <a:spcBef>
                <a:spcPct val="20000"/>
              </a:spcBef>
              <a:spcAft>
                <a:spcPct val="0"/>
              </a:spcAft>
              <a:buChar char="»"/>
              <a:defRPr sz="1200">
                <a:solidFill>
                  <a:srgbClr val="5F5F5F"/>
                </a:solidFill>
                <a:latin typeface="+mn-lt"/>
              </a:defRPr>
            </a:lvl7pPr>
            <a:lvl8pPr marL="2571750" indent="-171450" algn="l" rtl="0" eaLnBrk="1" fontAlgn="base" hangingPunct="1">
              <a:spcBef>
                <a:spcPct val="20000"/>
              </a:spcBef>
              <a:spcAft>
                <a:spcPct val="0"/>
              </a:spcAft>
              <a:buChar char="»"/>
              <a:defRPr sz="1200">
                <a:solidFill>
                  <a:srgbClr val="5F5F5F"/>
                </a:solidFill>
                <a:latin typeface="+mn-lt"/>
              </a:defRPr>
            </a:lvl8pPr>
            <a:lvl9pPr marL="2914650" indent="-171450" algn="l" rtl="0" eaLnBrk="1" fontAlgn="base" hangingPunct="1">
              <a:spcBef>
                <a:spcPct val="20000"/>
              </a:spcBef>
              <a:spcAft>
                <a:spcPct val="0"/>
              </a:spcAft>
              <a:buChar char="»"/>
              <a:defRPr sz="1200">
                <a:solidFill>
                  <a:srgbClr val="5F5F5F"/>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 typeface="Wingdings" pitchFamily="2" charset="2"/>
              <a:buNone/>
              <a:tabLst/>
              <a:defRPr/>
            </a:pPr>
            <a:r>
              <a:rPr kumimoji="0" lang="en-US" sz="3200" b="1" i="0" u="none" strike="noStrike" kern="0" cap="none" spc="0" normalizeH="0" baseline="0" noProof="0" dirty="0">
                <a:ln>
                  <a:noFill/>
                </a:ln>
                <a:solidFill>
                  <a:srgbClr val="0070C0"/>
                </a:solidFill>
                <a:effectLst/>
                <a:uLnTx/>
                <a:uFillTx/>
                <a:latin typeface="Arial" panose="020B0604020202020204"/>
                <a:ea typeface="+mn-ea"/>
                <a:cs typeface="+mn-cs"/>
              </a:rPr>
              <a:t>Timeline: </a:t>
            </a:r>
            <a:r>
              <a:rPr kumimoji="0" lang="en-US" sz="3200" b="0" i="0" u="none" strike="noStrike" kern="0" cap="none" spc="0" normalizeH="0" baseline="0" noProof="0" dirty="0">
                <a:ln>
                  <a:noFill/>
                </a:ln>
                <a:solidFill>
                  <a:srgbClr val="0070C0"/>
                </a:solidFill>
                <a:effectLst/>
                <a:uLnTx/>
                <a:uFillTx/>
                <a:latin typeface="Arial" panose="020B0604020202020204"/>
                <a:ea typeface="+mn-ea"/>
                <a:cs typeface="+mn-cs"/>
              </a:rPr>
              <a:t>Drug and Alcohol Clearinghouse</a:t>
            </a:r>
          </a:p>
        </p:txBody>
      </p:sp>
      <p:cxnSp>
        <p:nvCxnSpPr>
          <p:cNvPr id="6" name="Straight Connector 5"/>
          <p:cNvCxnSpPr/>
          <p:nvPr/>
        </p:nvCxnSpPr>
        <p:spPr bwMode="auto">
          <a:xfrm>
            <a:off x="289042" y="2622345"/>
            <a:ext cx="11432232" cy="0"/>
          </a:xfrm>
          <a:prstGeom prst="line">
            <a:avLst/>
          </a:prstGeom>
          <a:solidFill>
            <a:schemeClr val="accent1"/>
          </a:solidFill>
          <a:ln w="19050" cap="flat" cmpd="sng" algn="ctr">
            <a:solidFill>
              <a:srgbClr val="475467"/>
            </a:solidFill>
            <a:prstDash val="solid"/>
            <a:round/>
            <a:headEnd type="none" w="med" len="med"/>
            <a:tailEnd type="none" w="med" len="med"/>
          </a:ln>
          <a:effectLst/>
        </p:spPr>
      </p:cxnSp>
      <p:sp>
        <p:nvSpPr>
          <p:cNvPr id="7" name="Oval 6"/>
          <p:cNvSpPr/>
          <p:nvPr/>
        </p:nvSpPr>
        <p:spPr bwMode="auto">
          <a:xfrm>
            <a:off x="7986435" y="2546100"/>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8" name="Oval 7"/>
          <p:cNvSpPr/>
          <p:nvPr/>
        </p:nvSpPr>
        <p:spPr bwMode="auto">
          <a:xfrm>
            <a:off x="5562770"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Oval 8"/>
          <p:cNvSpPr/>
          <p:nvPr/>
        </p:nvSpPr>
        <p:spPr bwMode="auto">
          <a:xfrm>
            <a:off x="1219498"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10" name="Rectangle 9"/>
          <p:cNvSpPr/>
          <p:nvPr/>
        </p:nvSpPr>
        <p:spPr>
          <a:xfrm>
            <a:off x="289043" y="2771993"/>
            <a:ext cx="2013401" cy="12464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3C3D3">
                    <a:lumMod val="75000"/>
                  </a:srgbClr>
                </a:solidFill>
                <a:effectLst/>
                <a:uLnTx/>
                <a:uFillTx/>
                <a:latin typeface="Arial" panose="020B0604020202020204"/>
                <a:ea typeface="+mn-ea"/>
                <a:cs typeface="+mn-cs"/>
              </a:rPr>
              <a:t>Information Phase</a:t>
            </a:r>
            <a:endParaRPr kumimoji="0" lang="en-US" sz="1400" b="1" i="0" u="none" strike="noStrike" kern="1200" cap="none" spc="0" normalizeH="0" baseline="0" noProof="0" dirty="0">
              <a:ln>
                <a:noFill/>
              </a:ln>
              <a:solidFill>
                <a:srgbClr val="B3C3D3">
                  <a:lumMod val="75000"/>
                </a:srgbClr>
              </a:solidFill>
              <a:effectLst/>
              <a:uLnTx/>
              <a:uFillTx/>
              <a:latin typeface="Arial" panose="020B0604020202020204"/>
              <a:ea typeface="Montserrat Bold" charset="0"/>
              <a:cs typeface="Montserrat Bold" charset="0"/>
            </a:endParaRPr>
          </a:p>
          <a:p>
            <a:pPr marL="182880" marR="0" lvl="0" indent="-18288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ontserrat Bold" charset="0"/>
                <a:cs typeface="Montserrat Bold" charset="0"/>
              </a:rPr>
              <a:t>Clearinghouse website launched</a:t>
            </a:r>
          </a:p>
          <a:p>
            <a:pPr marL="182880" marR="0" lvl="0" indent="-18288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ontserrat Bold" charset="0"/>
                <a:cs typeface="Montserrat Bold" charset="0"/>
              </a:rPr>
              <a:t>Subscribe for email updates</a:t>
            </a:r>
          </a:p>
        </p:txBody>
      </p:sp>
      <p:sp>
        <p:nvSpPr>
          <p:cNvPr id="11" name="Rectangle 10"/>
          <p:cNvSpPr/>
          <p:nvPr/>
        </p:nvSpPr>
        <p:spPr>
          <a:xfrm>
            <a:off x="2415126" y="2771993"/>
            <a:ext cx="2021928"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F0"/>
                </a:solidFill>
                <a:effectLst/>
                <a:uLnTx/>
                <a:uFillTx/>
                <a:latin typeface="Arial" panose="020B0604020202020204"/>
                <a:ea typeface="+mn-ea"/>
                <a:cs typeface="+mn-cs"/>
              </a:rPr>
              <a:t>Registration Opens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ontserrat Bold" charset="0"/>
                <a:cs typeface="Montserrat Bold" charset="0"/>
              </a:rPr>
              <a:t>Create your user account ahead of</a:t>
            </a:r>
            <a:r>
              <a:rPr kumimoji="0" lang="en-US" sz="1400" b="0" i="0" u="none" strike="noStrike" kern="1200" cap="none" spc="0" normalizeH="0" noProof="0" dirty="0">
                <a:ln>
                  <a:noFill/>
                </a:ln>
                <a:solidFill>
                  <a:srgbClr val="808080"/>
                </a:solidFill>
                <a:effectLst/>
                <a:uLnTx/>
                <a:uFillTx/>
                <a:latin typeface="Arial" panose="020B0604020202020204"/>
                <a:ea typeface="Montserrat Bold" charset="0"/>
                <a:cs typeface="Montserrat Bold" charset="0"/>
              </a:rPr>
              <a:t> </a:t>
            </a:r>
            <a:r>
              <a:rPr kumimoji="0" lang="en-US" sz="1400" b="0" i="0" u="none" strike="noStrike" kern="1200" cap="none" spc="0" normalizeH="0" baseline="0" noProof="0" dirty="0">
                <a:ln>
                  <a:noFill/>
                </a:ln>
                <a:solidFill>
                  <a:srgbClr val="808080"/>
                </a:solidFill>
                <a:effectLst/>
                <a:uLnTx/>
                <a:uFillTx/>
                <a:latin typeface="Arial" panose="020B0604020202020204"/>
                <a:ea typeface="Montserrat Bold" charset="0"/>
                <a:cs typeface="Montserrat Bold" charset="0"/>
              </a:rPr>
              <a:t>implementation date</a:t>
            </a:r>
          </a:p>
        </p:txBody>
      </p:sp>
      <p:sp>
        <p:nvSpPr>
          <p:cNvPr id="12" name="Rectangle 11"/>
          <p:cNvSpPr/>
          <p:nvPr/>
        </p:nvSpPr>
        <p:spPr>
          <a:xfrm>
            <a:off x="6919910" y="2771993"/>
            <a:ext cx="2285541" cy="12464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panose="020B0604020202020204"/>
                <a:ea typeface="+mn-ea"/>
                <a:cs typeface="+mn-cs"/>
              </a:rPr>
              <a:t>Implementation Date</a:t>
            </a:r>
          </a:p>
          <a:p>
            <a:pPr marL="182880" marR="0" lvl="0" indent="-182880" algn="l" defTabSz="457200" rtl="0" eaLnBrk="1" fontAlgn="auto" latinLnBrk="0" hangingPunct="1">
              <a:lnSpc>
                <a:spcPct val="100000"/>
              </a:lnSpc>
              <a:spcBef>
                <a:spcPts val="0"/>
              </a:spcBef>
              <a:spcAft>
                <a:spcPts val="600"/>
              </a:spcAft>
              <a:buClrTx/>
              <a:buSzTx/>
              <a:buFont typeface="Arial" charset="0"/>
              <a:buChar char="•"/>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n-ea"/>
                <a:cs typeface="+mn-cs"/>
              </a:rPr>
              <a:t>Mandatory reporting begins</a:t>
            </a:r>
          </a:p>
          <a:p>
            <a:pPr marL="182880" marR="0" lvl="0" indent="-182880" algn="l" defTabSz="457200" rtl="0" eaLnBrk="1" fontAlgn="auto" latinLnBrk="0" hangingPunct="1">
              <a:lnSpc>
                <a:spcPct val="100000"/>
              </a:lnSpc>
              <a:spcBef>
                <a:spcPts val="0"/>
              </a:spcBef>
              <a:spcAft>
                <a:spcPts val="600"/>
              </a:spcAft>
              <a:buClrTx/>
              <a:buSzTx/>
              <a:buFont typeface="Arial" charset="0"/>
              <a:buChar char="•"/>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n-ea"/>
                <a:cs typeface="+mn-cs"/>
              </a:rPr>
              <a:t>Both electronic and manual queries required</a:t>
            </a:r>
          </a:p>
        </p:txBody>
      </p:sp>
      <p:sp>
        <p:nvSpPr>
          <p:cNvPr id="13" name="Rectangle 12"/>
          <p:cNvSpPr/>
          <p:nvPr/>
        </p:nvSpPr>
        <p:spPr>
          <a:xfrm>
            <a:off x="-1505" y="2097005"/>
            <a:ext cx="2431007"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3C3D3">
                    <a:lumMod val="75000"/>
                  </a:srgbClr>
                </a:solidFill>
                <a:effectLst/>
                <a:uLnTx/>
                <a:uFillTx/>
                <a:latin typeface="Arial" panose="020B0604020202020204"/>
                <a:ea typeface="+mn-ea"/>
                <a:cs typeface="+mn-cs"/>
              </a:rPr>
              <a:t>March 2019</a:t>
            </a:r>
            <a:endParaRPr kumimoji="0" lang="en-US" sz="2000" b="1" i="0" u="none" strike="noStrike" kern="1200" cap="none" spc="0" normalizeH="0" baseline="0" noProof="0" dirty="0">
              <a:ln>
                <a:noFill/>
              </a:ln>
              <a:solidFill>
                <a:srgbClr val="B3C3D3">
                  <a:lumMod val="75000"/>
                </a:srgbClr>
              </a:solidFill>
              <a:effectLst/>
              <a:uLnTx/>
              <a:uFillTx/>
              <a:latin typeface="Arial" panose="020B0604020202020204"/>
              <a:ea typeface="Montserrat Bold" charset="0"/>
              <a:cs typeface="Montserrat Bold" charset="0"/>
            </a:endParaRPr>
          </a:p>
        </p:txBody>
      </p:sp>
      <p:sp>
        <p:nvSpPr>
          <p:cNvPr id="14" name="Rectangle 13"/>
          <p:cNvSpPr/>
          <p:nvPr/>
        </p:nvSpPr>
        <p:spPr>
          <a:xfrm>
            <a:off x="4543388" y="2097005"/>
            <a:ext cx="2191255"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1ABC2"/>
                </a:solidFill>
                <a:effectLst/>
                <a:uLnTx/>
                <a:uFillTx/>
                <a:latin typeface="Arial" panose="020B0604020202020204"/>
                <a:ea typeface="Montserrat Bold" charset="0"/>
                <a:cs typeface="Montserrat Bold" charset="0"/>
              </a:rPr>
              <a:t>November 2019</a:t>
            </a:r>
          </a:p>
        </p:txBody>
      </p:sp>
      <p:sp>
        <p:nvSpPr>
          <p:cNvPr id="15" name="Rectangle 14"/>
          <p:cNvSpPr/>
          <p:nvPr/>
        </p:nvSpPr>
        <p:spPr>
          <a:xfrm>
            <a:off x="6625364" y="2097005"/>
            <a:ext cx="2874633"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a:ea typeface="+mn-ea"/>
                <a:cs typeface="+mn-cs"/>
              </a:rPr>
              <a:t>January 6, 2020</a:t>
            </a:r>
            <a:endParaRPr kumimoji="0" lang="en-US" sz="2000" b="1" i="0" u="none" strike="noStrike" kern="1200" cap="none" spc="0" normalizeH="0" baseline="0" noProof="0" dirty="0">
              <a:ln>
                <a:noFill/>
              </a:ln>
              <a:solidFill>
                <a:srgbClr val="002060"/>
              </a:solidFill>
              <a:effectLst/>
              <a:uLnTx/>
              <a:uFillTx/>
              <a:latin typeface="Arial" panose="020B0604020202020204"/>
              <a:ea typeface="Montserrat Bold" charset="0"/>
              <a:cs typeface="Montserrat Bold" charset="0"/>
            </a:endParaRPr>
          </a:p>
        </p:txBody>
      </p:sp>
      <p:sp>
        <p:nvSpPr>
          <p:cNvPr id="16" name="Oval 15"/>
          <p:cNvSpPr/>
          <p:nvPr/>
        </p:nvSpPr>
        <p:spPr bwMode="auto">
          <a:xfrm>
            <a:off x="10561825" y="2548924"/>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18" name="Rectangle 17"/>
          <p:cNvSpPr/>
          <p:nvPr/>
        </p:nvSpPr>
        <p:spPr>
          <a:xfrm>
            <a:off x="9554867" y="2097005"/>
            <a:ext cx="216640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71B9"/>
                </a:solidFill>
                <a:effectLst/>
                <a:uLnTx/>
                <a:uFillTx/>
                <a:latin typeface="Arial" panose="020B0604020202020204"/>
                <a:ea typeface="+mn-ea"/>
                <a:cs typeface="+mn-cs"/>
              </a:rPr>
              <a:t>January 6, 2023</a:t>
            </a:r>
            <a:endParaRPr kumimoji="0" lang="en-US" sz="2000" b="1" i="0" u="none" strike="noStrike" kern="1200" cap="none" spc="0" normalizeH="0" baseline="0" noProof="0" dirty="0">
              <a:ln>
                <a:noFill/>
              </a:ln>
              <a:solidFill>
                <a:srgbClr val="1071B9"/>
              </a:solidFill>
              <a:effectLst/>
              <a:uLnTx/>
              <a:uFillTx/>
              <a:latin typeface="Arial" panose="020B0604020202020204"/>
              <a:ea typeface="Montserrat Bold" charset="0"/>
              <a:cs typeface="Montserrat Bold" charset="0"/>
            </a:endParaRPr>
          </a:p>
        </p:txBody>
      </p:sp>
      <p:sp>
        <p:nvSpPr>
          <p:cNvPr id="19" name="Rectangle 18"/>
          <p:cNvSpPr/>
          <p:nvPr/>
        </p:nvSpPr>
        <p:spPr>
          <a:xfrm>
            <a:off x="2470162" y="2097005"/>
            <a:ext cx="1911857"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071B9">
                    <a:lumMod val="60000"/>
                    <a:lumOff val="40000"/>
                  </a:srgbClr>
                </a:solidFill>
                <a:effectLst/>
                <a:uLnTx/>
                <a:uFillTx/>
                <a:latin typeface="Arial" panose="020B0604020202020204"/>
                <a:ea typeface="Montserrat Bold" charset="0"/>
                <a:cs typeface="Montserrat Bold" charset="0"/>
              </a:rPr>
              <a:t>October 2019</a:t>
            </a:r>
          </a:p>
        </p:txBody>
      </p:sp>
      <p:sp>
        <p:nvSpPr>
          <p:cNvPr id="20" name="Oval 19"/>
          <p:cNvSpPr/>
          <p:nvPr/>
        </p:nvSpPr>
        <p:spPr bwMode="auto">
          <a:xfrm>
            <a:off x="3349845" y="2558606"/>
            <a:ext cx="152490" cy="152490"/>
          </a:xfrm>
          <a:prstGeom prst="ellipse">
            <a:avLst/>
          </a:prstGeom>
          <a:solidFill>
            <a:schemeClr val="bg1"/>
          </a:solidFill>
          <a:ln w="19050" cap="flat" cmpd="sng" algn="ctr">
            <a:solidFill>
              <a:srgbClr val="4754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6699"/>
              </a:solidFill>
              <a:effectLst/>
              <a:uLnTx/>
              <a:uFillTx/>
              <a:latin typeface="Arial" charset="0"/>
              <a:ea typeface="+mn-ea"/>
              <a:cs typeface="+mn-cs"/>
            </a:endParaRPr>
          </a:p>
        </p:txBody>
      </p:sp>
      <p:sp>
        <p:nvSpPr>
          <p:cNvPr id="21" name="Rectangle 20"/>
          <p:cNvSpPr/>
          <p:nvPr/>
        </p:nvSpPr>
        <p:spPr>
          <a:xfrm>
            <a:off x="4536414" y="2771993"/>
            <a:ext cx="2205203" cy="116955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ABC2"/>
                </a:solidFill>
                <a:effectLst/>
                <a:uLnTx/>
                <a:uFillTx/>
                <a:latin typeface="Arial" panose="020B0604020202020204"/>
                <a:ea typeface="+mn-ea"/>
                <a:cs typeface="+mn-cs"/>
              </a:rPr>
              <a:t>Query Plans Available for Purchase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ontserrat Bold" charset="0"/>
                <a:cs typeface="Montserrat Bold" charset="0"/>
              </a:rPr>
              <a:t>Purchase your query plan ahead of implementation date</a:t>
            </a:r>
          </a:p>
        </p:txBody>
      </p:sp>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75F6-15BF-E945-87A6-683076D41687}" type="slidenum">
              <a:rPr kumimoji="0" lang="en-US" sz="11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000000"/>
              </a:solidFill>
              <a:effectLst/>
              <a:uLnTx/>
              <a:uFillTx/>
              <a:latin typeface="Arial" charset="0"/>
              <a:cs typeface="Arial" charset="0"/>
            </a:endParaRPr>
          </a:p>
        </p:txBody>
      </p:sp>
      <p:sp>
        <p:nvSpPr>
          <p:cNvPr id="22" name="Rectangle 21">
            <a:extLst>
              <a:ext uri="{FF2B5EF4-FFF2-40B4-BE49-F238E27FC236}">
                <a16:creationId xmlns:a16="http://schemas.microsoft.com/office/drawing/2014/main" id="{2C514F0B-3449-4E40-A36B-D24E3EEB87E5}"/>
              </a:ext>
            </a:extLst>
          </p:cNvPr>
          <p:cNvSpPr/>
          <p:nvPr/>
        </p:nvSpPr>
        <p:spPr>
          <a:xfrm>
            <a:off x="9330573" y="2771993"/>
            <a:ext cx="2614994" cy="12464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71B9"/>
                </a:solidFill>
                <a:effectLst/>
                <a:uLnTx/>
                <a:uFillTx/>
                <a:latin typeface="Arial" panose="020B0604020202020204"/>
                <a:ea typeface="+mn-ea"/>
                <a:cs typeface="+mn-cs"/>
              </a:rPr>
              <a:t>3-Year Post Implementation</a:t>
            </a:r>
          </a:p>
          <a:p>
            <a:pPr marL="182880" marR="0" lvl="0" indent="-182880" algn="l" defTabSz="457200" rtl="0" eaLnBrk="1" fontAlgn="auto" latinLnBrk="0" hangingPunct="1">
              <a:lnSpc>
                <a:spcPct val="100000"/>
              </a:lnSpc>
              <a:spcBef>
                <a:spcPts val="0"/>
              </a:spcBef>
              <a:spcAft>
                <a:spcPts val="600"/>
              </a:spcAft>
              <a:buClrTx/>
              <a:buSzTx/>
              <a:buFont typeface="Arial" charset="0"/>
              <a:buChar char="•"/>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n-ea"/>
                <a:cs typeface="+mn-cs"/>
              </a:rPr>
              <a:t>Clearinghouse contains       3 years of violation data</a:t>
            </a:r>
          </a:p>
          <a:p>
            <a:pPr marL="182880" marR="0" lvl="0" indent="-182880" algn="l" defTabSz="457200" rtl="0" eaLnBrk="1" fontAlgn="auto" latinLnBrk="0" hangingPunct="1">
              <a:lnSpc>
                <a:spcPct val="100000"/>
              </a:lnSpc>
              <a:spcBef>
                <a:spcPts val="0"/>
              </a:spcBef>
              <a:spcAft>
                <a:spcPts val="600"/>
              </a:spcAft>
              <a:buClrTx/>
              <a:buSzTx/>
              <a:buFont typeface="Arial" charset="0"/>
              <a:buChar char="•"/>
              <a:tabLst/>
              <a:defRPr/>
            </a:pPr>
            <a:r>
              <a:rPr kumimoji="0" lang="en-US" sz="1400" b="0" i="0" u="none" strike="noStrike" kern="1200" cap="none" spc="0" normalizeH="0" baseline="0" noProof="0" dirty="0">
                <a:ln>
                  <a:noFill/>
                </a:ln>
                <a:solidFill>
                  <a:srgbClr val="808080"/>
                </a:solidFill>
                <a:effectLst/>
                <a:uLnTx/>
                <a:uFillTx/>
                <a:latin typeface="Arial" panose="020B0604020202020204"/>
                <a:ea typeface="+mn-ea"/>
                <a:cs typeface="+mn-cs"/>
              </a:rPr>
              <a:t>Only electronic queries required</a:t>
            </a:r>
            <a:endParaRPr kumimoji="0" lang="en-US" sz="1400" b="1" i="0" u="none" strike="noStrike" kern="1200" cap="none" spc="0" normalizeH="0" baseline="0" noProof="0" dirty="0">
              <a:ln>
                <a:noFill/>
              </a:ln>
              <a:solidFill>
                <a:srgbClr val="808080"/>
              </a:solidFill>
              <a:effectLst/>
              <a:uLnTx/>
              <a:uFillTx/>
              <a:latin typeface="Arial" panose="020B0604020202020204"/>
              <a:ea typeface="Montserrat Bold" charset="0"/>
              <a:cs typeface="Montserrat Bold" charset="0"/>
            </a:endParaRPr>
          </a:p>
        </p:txBody>
      </p:sp>
    </p:spTree>
    <p:extLst>
      <p:ext uri="{BB962C8B-B14F-4D97-AF65-F5344CB8AC3E}">
        <p14:creationId xmlns:p14="http://schemas.microsoft.com/office/powerpoint/2010/main" val="116071897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01475F6-15BF-E945-87A6-683076D41687}" type="slidenum">
              <a:rPr lang="en-US" smtClean="0"/>
              <a:pPr/>
              <a:t>5</a:t>
            </a:fld>
            <a:endParaRPr lang="en-US" dirty="0"/>
          </a:p>
        </p:txBody>
      </p:sp>
      <p:sp>
        <p:nvSpPr>
          <p:cNvPr id="5" name="Content Placeholder 1"/>
          <p:cNvSpPr>
            <a:spLocks noGrp="1"/>
          </p:cNvSpPr>
          <p:nvPr>
            <p:ph idx="1"/>
          </p:nvPr>
        </p:nvSpPr>
        <p:spPr>
          <a:xfrm>
            <a:off x="429686" y="1658807"/>
            <a:ext cx="11405127" cy="4328888"/>
          </a:xfrm>
        </p:spPr>
        <p:txBody>
          <a:bodyPr/>
          <a:lstStyle/>
          <a:p>
            <a:pPr>
              <a:lnSpc>
                <a:spcPct val="150000"/>
              </a:lnSpc>
              <a:buSzPct val="200000"/>
              <a:buBlip>
                <a:blip r:embed="rId3"/>
              </a:buBlip>
            </a:pPr>
            <a:r>
              <a:rPr lang="en-US" dirty="0"/>
              <a:t>Drivers who hold commercial driver’s licenses (CDLs) or commercial learner’s  </a:t>
            </a:r>
          </a:p>
          <a:p>
            <a:pPr marL="0" indent="0">
              <a:spcBef>
                <a:spcPts val="0"/>
              </a:spcBef>
              <a:buSzPct val="200000"/>
              <a:buNone/>
            </a:pPr>
            <a:r>
              <a:rPr lang="en-US" dirty="0"/>
              <a:t>       permits (CLPs)</a:t>
            </a:r>
          </a:p>
          <a:p>
            <a:pPr>
              <a:lnSpc>
                <a:spcPct val="150000"/>
              </a:lnSpc>
              <a:buSzPct val="200000"/>
              <a:buBlip>
                <a:blip r:embed="rId3"/>
              </a:buBlip>
            </a:pPr>
            <a:r>
              <a:rPr lang="en-US" dirty="0"/>
              <a:t>Employers of CDL drivers who operate commercial motor vehicles (CMVs)</a:t>
            </a:r>
          </a:p>
          <a:p>
            <a:pPr>
              <a:lnSpc>
                <a:spcPct val="150000"/>
              </a:lnSpc>
              <a:buSzPct val="200000"/>
              <a:buBlip>
                <a:blip r:embed="rId3"/>
              </a:buBlip>
            </a:pPr>
            <a:r>
              <a:rPr lang="en-US" dirty="0"/>
              <a:t>Consortia/Third-Party Administrations (C/TPAs)</a:t>
            </a:r>
          </a:p>
          <a:p>
            <a:pPr>
              <a:lnSpc>
                <a:spcPct val="150000"/>
              </a:lnSpc>
              <a:buSzPct val="200000"/>
              <a:buBlip>
                <a:blip r:embed="rId3"/>
              </a:buBlip>
            </a:pPr>
            <a:r>
              <a:rPr lang="en-US" dirty="0"/>
              <a:t>Medical Review Officers (MROs)</a:t>
            </a:r>
          </a:p>
          <a:p>
            <a:pPr>
              <a:lnSpc>
                <a:spcPct val="150000"/>
              </a:lnSpc>
              <a:buSzPct val="200000"/>
              <a:buBlip>
                <a:blip r:embed="rId3"/>
              </a:buBlip>
            </a:pPr>
            <a:r>
              <a:rPr lang="en-US" dirty="0"/>
              <a:t>Substance Abuse Professionals (SAPs)</a:t>
            </a:r>
          </a:p>
          <a:p>
            <a:pPr>
              <a:lnSpc>
                <a:spcPct val="150000"/>
              </a:lnSpc>
              <a:buSzPct val="200000"/>
              <a:buBlip>
                <a:blip r:embed="rId3"/>
              </a:buBlip>
            </a:pPr>
            <a:r>
              <a:rPr lang="en-US" dirty="0"/>
              <a:t>State Drivers Licensing Agencies (SDLAs)</a:t>
            </a:r>
          </a:p>
          <a:p>
            <a:endParaRPr lang="en-US" dirty="0"/>
          </a:p>
        </p:txBody>
      </p:sp>
      <p:sp>
        <p:nvSpPr>
          <p:cNvPr id="6" name="Text Placeholder 2"/>
          <p:cNvSpPr>
            <a:spLocks noGrp="1"/>
          </p:cNvSpPr>
          <p:nvPr>
            <p:ph type="body" sz="quarter" idx="10"/>
          </p:nvPr>
        </p:nvSpPr>
        <p:spPr>
          <a:xfrm>
            <a:off x="429686" y="795500"/>
            <a:ext cx="11405127" cy="494459"/>
          </a:xfrm>
        </p:spPr>
        <p:txBody>
          <a:bodyPr/>
          <a:lstStyle/>
          <a:p>
            <a:r>
              <a:rPr lang="en-US" dirty="0"/>
              <a:t>Who will be required to use the Clearinghouse?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4900" y="3685920"/>
            <a:ext cx="2374901" cy="2448180"/>
          </a:xfrm>
          <a:prstGeom prst="rect">
            <a:avLst/>
          </a:prstGeom>
        </p:spPr>
      </p:pic>
    </p:spTree>
    <p:extLst>
      <p:ext uri="{BB962C8B-B14F-4D97-AF65-F5344CB8AC3E}">
        <p14:creationId xmlns:p14="http://schemas.microsoft.com/office/powerpoint/2010/main" val="422132831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b="1" dirty="0"/>
              <a:t>Create a Login.gov Account </a:t>
            </a:r>
          </a:p>
          <a:p>
            <a:r>
              <a:rPr lang="en-US" dirty="0"/>
              <a:t>Accessing the Clearinghouse requires the creation of an account with login.gov, a shared service that offers secure online access to participating government systems.</a:t>
            </a:r>
          </a:p>
          <a:p>
            <a:endParaRPr lang="en-US" dirty="0"/>
          </a:p>
        </p:txBody>
      </p:sp>
      <p:sp>
        <p:nvSpPr>
          <p:cNvPr id="8" name="Text Placeholder 7"/>
          <p:cNvSpPr>
            <a:spLocks noGrp="1"/>
          </p:cNvSpPr>
          <p:nvPr>
            <p:ph type="body" sz="quarter" idx="10"/>
          </p:nvPr>
        </p:nvSpPr>
        <p:spPr/>
        <p:txBody>
          <a:bodyPr/>
          <a:lstStyle/>
          <a:p>
            <a:r>
              <a:rPr lang="en-US" dirty="0"/>
              <a:t>Registration</a:t>
            </a:r>
          </a:p>
        </p:txBody>
      </p:sp>
      <p:grpSp>
        <p:nvGrpSpPr>
          <p:cNvPr id="13" name="Group 12"/>
          <p:cNvGrpSpPr/>
          <p:nvPr/>
        </p:nvGrpSpPr>
        <p:grpSpPr>
          <a:xfrm>
            <a:off x="5112327" y="944154"/>
            <a:ext cx="6856360" cy="5435865"/>
            <a:chOff x="2383794" y="871416"/>
            <a:chExt cx="7433976" cy="5804245"/>
          </a:xfrm>
        </p:grpSpPr>
        <p:pic>
          <p:nvPicPr>
            <p:cNvPr id="14" name="Picture 13">
              <a:extLst/>
            </p:cNvPr>
            <p:cNvPicPr>
              <a:picLocks noChangeAspect="1"/>
            </p:cNvPicPr>
            <p:nvPr/>
          </p:nvPicPr>
          <p:blipFill>
            <a:blip r:embed="rId3"/>
            <a:stretch>
              <a:fillRect/>
            </a:stretch>
          </p:blipFill>
          <p:spPr>
            <a:xfrm>
              <a:off x="2383794" y="871416"/>
              <a:ext cx="7433976" cy="5804245"/>
            </a:xfrm>
            <a:prstGeom prst="rect">
              <a:avLst/>
            </a:prstGeom>
          </p:spPr>
        </p:pic>
        <p:sp>
          <p:nvSpPr>
            <p:cNvPr id="15" name="Rectangle 14"/>
            <p:cNvSpPr/>
            <p:nvPr/>
          </p:nvSpPr>
          <p:spPr bwMode="auto">
            <a:xfrm>
              <a:off x="2504209" y="3636818"/>
              <a:ext cx="2130136" cy="374073"/>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grpSp>
    </p:spTree>
    <p:extLst>
      <p:ext uri="{BB962C8B-B14F-4D97-AF65-F5344CB8AC3E}">
        <p14:creationId xmlns:p14="http://schemas.microsoft.com/office/powerpoint/2010/main" val="25807081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BE8E0F-4F8A-4E35-83F2-E9DA18E297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43035" y="723567"/>
            <a:ext cx="3607680" cy="6048855"/>
          </a:xfrm>
          <a:prstGeom prst="rect">
            <a:avLst/>
          </a:prstGeom>
          <a:noFill/>
          <a:ln>
            <a:noFill/>
          </a:ln>
        </p:spPr>
      </p:pic>
      <p:pic>
        <p:nvPicPr>
          <p:cNvPr id="8" name="Picture 7">
            <a:extLst>
              <a:ext uri="{FF2B5EF4-FFF2-40B4-BE49-F238E27FC236}">
                <a16:creationId xmlns:a16="http://schemas.microsoft.com/office/drawing/2014/main" id="{025FF9A0-C847-44AF-A0F0-641BBA292C4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16536" y="723569"/>
            <a:ext cx="4052456" cy="6048854"/>
          </a:xfrm>
          <a:prstGeom prst="rect">
            <a:avLst/>
          </a:prstGeom>
          <a:noFill/>
          <a:ln>
            <a:noFill/>
          </a:ln>
        </p:spPr>
      </p:pic>
      <p:sp>
        <p:nvSpPr>
          <p:cNvPr id="3" name="Content Placeholder 2"/>
          <p:cNvSpPr>
            <a:spLocks noGrp="1"/>
          </p:cNvSpPr>
          <p:nvPr>
            <p:ph idx="1"/>
          </p:nvPr>
        </p:nvSpPr>
        <p:spPr>
          <a:xfrm>
            <a:off x="429686" y="1453407"/>
            <a:ext cx="3491640" cy="5144820"/>
          </a:xfrm>
        </p:spPr>
        <p:txBody>
          <a:bodyPr/>
          <a:lstStyle/>
          <a:p>
            <a:r>
              <a:rPr lang="en-US" sz="2200" dirty="0"/>
              <a:t>Login.gov requires the completion of a user verification process</a:t>
            </a:r>
          </a:p>
          <a:p>
            <a:r>
              <a:rPr lang="en-US" sz="2200" dirty="0"/>
              <a:t>Authentication via phone (voice or text message), authentication application, or security key</a:t>
            </a:r>
          </a:p>
          <a:p>
            <a:endParaRPr lang="en-US" dirty="0"/>
          </a:p>
        </p:txBody>
      </p:sp>
      <p:sp>
        <p:nvSpPr>
          <p:cNvPr id="4" name="Text Placeholder 3"/>
          <p:cNvSpPr>
            <a:spLocks noGrp="1"/>
          </p:cNvSpPr>
          <p:nvPr>
            <p:ph type="body" sz="quarter" idx="10"/>
          </p:nvPr>
        </p:nvSpPr>
        <p:spPr/>
        <p:txBody>
          <a:bodyPr/>
          <a:lstStyle/>
          <a:p>
            <a:r>
              <a:rPr lang="en-US" dirty="0"/>
              <a:t>Registration</a:t>
            </a:r>
          </a:p>
        </p:txBody>
      </p:sp>
    </p:spTree>
    <p:extLst>
      <p:ext uri="{BB962C8B-B14F-4D97-AF65-F5344CB8AC3E}">
        <p14:creationId xmlns:p14="http://schemas.microsoft.com/office/powerpoint/2010/main" val="38123080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5A421-BEF4-4ED0-8608-DA4F515B6E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63" y="915977"/>
            <a:ext cx="4728837" cy="5084595"/>
          </a:xfrm>
          <a:prstGeom prst="rect">
            <a:avLst/>
          </a:prstGeom>
          <a:noFill/>
          <a:ln>
            <a:noFill/>
          </a:ln>
        </p:spPr>
      </p:pic>
      <p:sp>
        <p:nvSpPr>
          <p:cNvPr id="2" name="Content Placeholder 1"/>
          <p:cNvSpPr>
            <a:spLocks noGrp="1"/>
          </p:cNvSpPr>
          <p:nvPr>
            <p:ph idx="1"/>
          </p:nvPr>
        </p:nvSpPr>
        <p:spPr>
          <a:xfrm>
            <a:off x="6308895" y="723568"/>
            <a:ext cx="5243749" cy="5469414"/>
          </a:xfrm>
        </p:spPr>
        <p:txBody>
          <a:bodyPr/>
          <a:lstStyle/>
          <a:p>
            <a:r>
              <a:rPr lang="en-US" dirty="0"/>
              <a:t>After setting up a login.gov account, registration will be completed in the Clearinghouse.</a:t>
            </a:r>
          </a:p>
          <a:p>
            <a:r>
              <a:rPr lang="en-US" dirty="0"/>
              <a:t>Employers will be asked about their Portal credentials</a:t>
            </a:r>
          </a:p>
          <a:p>
            <a:r>
              <a:rPr lang="en-US" dirty="0"/>
              <a:t>Owner/Operators will be asked to identify their C/TPA. </a:t>
            </a:r>
          </a:p>
          <a:p>
            <a:r>
              <a:rPr lang="en-US" dirty="0"/>
              <a:t>Drivers will enter their CDL information</a:t>
            </a:r>
          </a:p>
          <a:p>
            <a:r>
              <a:rPr lang="en-US" dirty="0"/>
              <a:t>MROs and SAPs will need to certify they meet the Part 40 requirements</a:t>
            </a:r>
          </a:p>
        </p:txBody>
      </p:sp>
    </p:spTree>
    <p:extLst>
      <p:ext uri="{BB962C8B-B14F-4D97-AF65-F5344CB8AC3E}">
        <p14:creationId xmlns:p14="http://schemas.microsoft.com/office/powerpoint/2010/main" val="416410921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1F48A6-20EA-4F50-88A1-D6FBDFD428BA}"/>
              </a:ext>
            </a:extLst>
          </p:cNvPr>
          <p:cNvPicPr>
            <a:picLocks noChangeAspect="1"/>
          </p:cNvPicPr>
          <p:nvPr/>
        </p:nvPicPr>
        <p:blipFill rotWithShape="1">
          <a:blip r:embed="rId2"/>
          <a:srcRect l="17726"/>
          <a:stretch/>
        </p:blipFill>
        <p:spPr>
          <a:xfrm>
            <a:off x="4946070" y="938463"/>
            <a:ext cx="7030400" cy="5051951"/>
          </a:xfrm>
          <a:prstGeom prst="rect">
            <a:avLst/>
          </a:prstGeom>
        </p:spPr>
      </p:pic>
      <p:sp>
        <p:nvSpPr>
          <p:cNvPr id="2" name="Content Placeholder 1"/>
          <p:cNvSpPr>
            <a:spLocks noGrp="1"/>
          </p:cNvSpPr>
          <p:nvPr>
            <p:ph idx="1"/>
          </p:nvPr>
        </p:nvSpPr>
        <p:spPr>
          <a:xfrm>
            <a:off x="284213" y="938463"/>
            <a:ext cx="4579636" cy="4279483"/>
          </a:xfrm>
        </p:spPr>
        <p:txBody>
          <a:bodyPr/>
          <a:lstStyle/>
          <a:p>
            <a:pPr marL="0" indent="0">
              <a:buNone/>
            </a:pPr>
            <a:r>
              <a:rPr lang="en-US" sz="2800" b="1" dirty="0"/>
              <a:t>User Dashboard </a:t>
            </a:r>
          </a:p>
          <a:p>
            <a:r>
              <a:rPr lang="en-US" dirty="0"/>
              <a:t>Homepage for role based Clearinghouse activity including</a:t>
            </a:r>
          </a:p>
          <a:p>
            <a:pPr lvl="1"/>
            <a:r>
              <a:rPr lang="en-US" dirty="0"/>
              <a:t>Invite and manage assistants</a:t>
            </a:r>
          </a:p>
          <a:p>
            <a:pPr lvl="1"/>
            <a:r>
              <a:rPr lang="en-US" dirty="0"/>
              <a:t>Manage C/TPAs</a:t>
            </a:r>
          </a:p>
          <a:p>
            <a:pPr lvl="1"/>
            <a:r>
              <a:rPr lang="en-US" dirty="0"/>
              <a:t>Purchase query plans (November)</a:t>
            </a:r>
          </a:p>
          <a:p>
            <a:pPr lvl="1"/>
            <a:r>
              <a:rPr lang="en-US" dirty="0"/>
              <a:t>Report drug and alcohol program violations (January)</a:t>
            </a:r>
          </a:p>
          <a:p>
            <a:pPr lvl="1"/>
            <a:r>
              <a:rPr lang="en-US" dirty="0"/>
              <a:t>Conduct queries (January)  </a:t>
            </a:r>
          </a:p>
        </p:txBody>
      </p:sp>
    </p:spTree>
    <p:extLst>
      <p:ext uri="{BB962C8B-B14F-4D97-AF65-F5344CB8AC3E}">
        <p14:creationId xmlns:p14="http://schemas.microsoft.com/office/powerpoint/2010/main" val="2010187522"/>
      </p:ext>
    </p:extLst>
  </p:cSld>
  <p:clrMapOvr>
    <a:masterClrMapping/>
  </p:clrMapOvr>
  <p:transition spd="med">
    <p:pull/>
  </p:transition>
</p:sld>
</file>

<file path=ppt/theme/theme1.xml><?xml version="1.0" encoding="utf-8"?>
<a:theme xmlns:a="http://schemas.openxmlformats.org/drawingml/2006/main" name="3_MCRI Template 03-14-07">
  <a:themeElements>
    <a:clrScheme name="Custom 3">
      <a:dk1>
        <a:srgbClr val="000000"/>
      </a:dk1>
      <a:lt1>
        <a:srgbClr val="FFFFFF"/>
      </a:lt1>
      <a:dk2>
        <a:srgbClr val="000000"/>
      </a:dk2>
      <a:lt2>
        <a:srgbClr val="808080"/>
      </a:lt2>
      <a:accent1>
        <a:srgbClr val="B3C3D3"/>
      </a:accent1>
      <a:accent2>
        <a:srgbClr val="1071B9"/>
      </a:accent2>
      <a:accent3>
        <a:srgbClr val="FFFFFF"/>
      </a:accent3>
      <a:accent4>
        <a:srgbClr val="000000"/>
      </a:accent4>
      <a:accent5>
        <a:srgbClr val="DAEDEF"/>
      </a:accent5>
      <a:accent6>
        <a:srgbClr val="2D2D8A"/>
      </a:accent6>
      <a:hlink>
        <a:srgbClr val="1F78C0"/>
      </a:hlink>
      <a:folHlink>
        <a:srgbClr val="005D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27074029B9414E8B5C68E14D3A4306" ma:contentTypeVersion="0" ma:contentTypeDescription="Create a new document." ma:contentTypeScope="" ma:versionID="83767e3d887c26a20f3d13e12783bdd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DE82FE-6DBE-472A-BD9C-48C0B7897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22D95BC-B93F-4542-AEE0-52315CEE0038}">
  <ds:schemaRefs>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s>
</ds:datastoreItem>
</file>

<file path=customXml/itemProps3.xml><?xml version="1.0" encoding="utf-8"?>
<ds:datastoreItem xmlns:ds="http://schemas.openxmlformats.org/officeDocument/2006/customXml" ds:itemID="{CBA5300B-F06D-4DBC-824D-530A02C994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17869</TotalTime>
  <Words>2822</Words>
  <Application>Microsoft Office PowerPoint</Application>
  <PresentationFormat>Widescreen</PresentationFormat>
  <Paragraphs>365</Paragraphs>
  <Slides>30</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Montserrat Bold</vt:lpstr>
      <vt:lpstr>Montserrat Light</vt:lpstr>
      <vt:lpstr>Open Sans Regular</vt:lpstr>
      <vt:lpstr>Times New Roman</vt:lpstr>
      <vt:lpstr>Wingdings</vt:lpstr>
      <vt:lpstr>3_MCRI Template 03-14-07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FMCSA</dc:title>
  <dc:creator>Marshall, Gian (FMCSA)</dc:creator>
  <cp:lastModifiedBy>Costello, Joseph (FMCSA)</cp:lastModifiedBy>
  <cp:revision>995</cp:revision>
  <cp:lastPrinted>2019-02-19T19:38:55Z</cp:lastPrinted>
  <dcterms:created xsi:type="dcterms:W3CDTF">2018-03-02T12:54:57Z</dcterms:created>
  <dcterms:modified xsi:type="dcterms:W3CDTF">2019-12-09T19:39:44Z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0x0101005327074029B9414E8B5C68E14D3A4306</vt:lpwstr>
  </property>
</Properties>
</file>