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Lst>
  <p:notesMasterIdLst>
    <p:notesMasterId r:id="rId56"/>
  </p:notesMasterIdLst>
  <p:sldIdLst>
    <p:sldId id="2454" r:id="rId4"/>
    <p:sldId id="2464" r:id="rId5"/>
    <p:sldId id="639" r:id="rId6"/>
    <p:sldId id="1189" r:id="rId7"/>
    <p:sldId id="3811" r:id="rId8"/>
    <p:sldId id="3605" r:id="rId9"/>
    <p:sldId id="4142" r:id="rId10"/>
    <p:sldId id="3249" r:id="rId11"/>
    <p:sldId id="3577" r:id="rId12"/>
    <p:sldId id="693" r:id="rId13"/>
    <p:sldId id="706" r:id="rId14"/>
    <p:sldId id="3794" r:id="rId15"/>
    <p:sldId id="3804" r:id="rId16"/>
    <p:sldId id="3805" r:id="rId17"/>
    <p:sldId id="4178" r:id="rId18"/>
    <p:sldId id="3815" r:id="rId19"/>
    <p:sldId id="448" r:id="rId20"/>
    <p:sldId id="4171" r:id="rId21"/>
    <p:sldId id="450" r:id="rId22"/>
    <p:sldId id="451" r:id="rId23"/>
    <p:sldId id="4170" r:id="rId24"/>
    <p:sldId id="3145" r:id="rId25"/>
    <p:sldId id="3146" r:id="rId26"/>
    <p:sldId id="1303" r:id="rId27"/>
    <p:sldId id="1312" r:id="rId28"/>
    <p:sldId id="1314" r:id="rId29"/>
    <p:sldId id="3816" r:id="rId30"/>
    <p:sldId id="4175" r:id="rId31"/>
    <p:sldId id="4177" r:id="rId32"/>
    <p:sldId id="3793" r:id="rId33"/>
    <p:sldId id="3817" r:id="rId34"/>
    <p:sldId id="449" r:id="rId35"/>
    <p:sldId id="4172" r:id="rId36"/>
    <p:sldId id="3812" r:id="rId37"/>
    <p:sldId id="985" r:id="rId38"/>
    <p:sldId id="992" r:id="rId39"/>
    <p:sldId id="1200" r:id="rId40"/>
    <p:sldId id="492" r:id="rId41"/>
    <p:sldId id="925" r:id="rId42"/>
    <p:sldId id="1003" r:id="rId43"/>
    <p:sldId id="1016" r:id="rId44"/>
    <p:sldId id="987" r:id="rId45"/>
    <p:sldId id="3567" r:id="rId46"/>
    <p:sldId id="3814" r:id="rId47"/>
    <p:sldId id="4173" r:id="rId48"/>
    <p:sldId id="4174" r:id="rId49"/>
    <p:sldId id="4176" r:id="rId50"/>
    <p:sldId id="4179" r:id="rId51"/>
    <p:sldId id="2381" r:id="rId52"/>
    <p:sldId id="3062" r:id="rId53"/>
    <p:sldId id="3063" r:id="rId54"/>
    <p:sldId id="646"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3B7BB3D-87E6-4CC3-ABFC-E2CB047558A0}">
          <p14:sldIdLst>
            <p14:sldId id="2454"/>
            <p14:sldId id="2464"/>
            <p14:sldId id="639"/>
            <p14:sldId id="1189"/>
            <p14:sldId id="3811"/>
            <p14:sldId id="3605"/>
            <p14:sldId id="4142"/>
            <p14:sldId id="3249"/>
            <p14:sldId id="3577"/>
            <p14:sldId id="693"/>
            <p14:sldId id="706"/>
            <p14:sldId id="3794"/>
            <p14:sldId id="3804"/>
            <p14:sldId id="3805"/>
            <p14:sldId id="4178"/>
            <p14:sldId id="3815"/>
            <p14:sldId id="448"/>
            <p14:sldId id="4171"/>
            <p14:sldId id="450"/>
            <p14:sldId id="451"/>
            <p14:sldId id="4170"/>
            <p14:sldId id="3145"/>
            <p14:sldId id="3146"/>
            <p14:sldId id="1303"/>
            <p14:sldId id="1312"/>
            <p14:sldId id="1314"/>
            <p14:sldId id="3816"/>
            <p14:sldId id="4175"/>
            <p14:sldId id="4177"/>
            <p14:sldId id="3793"/>
            <p14:sldId id="3817"/>
            <p14:sldId id="449"/>
            <p14:sldId id="4172"/>
            <p14:sldId id="3812"/>
            <p14:sldId id="985"/>
            <p14:sldId id="992"/>
            <p14:sldId id="1200"/>
            <p14:sldId id="492"/>
            <p14:sldId id="925"/>
            <p14:sldId id="1003"/>
            <p14:sldId id="1016"/>
            <p14:sldId id="987"/>
            <p14:sldId id="3567"/>
            <p14:sldId id="3814"/>
            <p14:sldId id="4173"/>
            <p14:sldId id="4174"/>
            <p14:sldId id="4176"/>
            <p14:sldId id="4179"/>
            <p14:sldId id="2381"/>
            <p14:sldId id="3062"/>
            <p14:sldId id="3063"/>
            <p14:sldId id="64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62" d="100"/>
          <a:sy n="62" d="100"/>
        </p:scale>
        <p:origin x="1424" y="56"/>
      </p:cViewPr>
      <p:guideLst/>
    </p:cSldViewPr>
  </p:slideViewPr>
  <p:outlineViewPr>
    <p:cViewPr>
      <p:scale>
        <a:sx n="33" d="100"/>
        <a:sy n="33" d="100"/>
      </p:scale>
      <p:origin x="0" y="-17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viewProps" Target="viewProp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presProps" Target="pres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1469D5-0956-49B4-AC3B-4E06A6384E35}" type="datetimeFigureOut">
              <a:rPr lang="en-US" smtClean="0"/>
              <a:t>3/30/2023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F8BFB-4C9C-4F09-846D-D472471C36F0}" type="slidenum">
              <a:rPr lang="en-US" smtClean="0"/>
              <a:t>‹#›</a:t>
            </a:fld>
            <a:endParaRPr lang="en-US"/>
          </a:p>
        </p:txBody>
      </p:sp>
    </p:spTree>
    <p:extLst>
      <p:ext uri="{BB962C8B-B14F-4D97-AF65-F5344CB8AC3E}">
        <p14:creationId xmlns:p14="http://schemas.microsoft.com/office/powerpoint/2010/main" val="3078477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04875" rtl="0" eaLnBrk="1" fontAlgn="base" latinLnBrk="0" hangingPunct="1">
              <a:lnSpc>
                <a:spcPct val="100000"/>
              </a:lnSpc>
              <a:spcBef>
                <a:spcPct val="0"/>
              </a:spcBef>
              <a:spcAft>
                <a:spcPct val="0"/>
              </a:spcAft>
              <a:buClrTx/>
              <a:buSzTx/>
              <a:buFontTx/>
              <a:buNone/>
              <a:tabLst/>
              <a:defRPr/>
            </a:pPr>
            <a:fld id="{BFC1D03A-39B6-4B04-9980-D9FF336A46A8}" type="slidenum">
              <a:rPr kumimoji="0" 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04875"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55719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7B0E8973-BCB9-4AB9-B5AE-4BBC9313F099}" type="slidenum">
              <a:rPr lang="en-US" smtClean="0"/>
              <a:pPr/>
              <a:t>32</a:t>
            </a:fld>
            <a:endParaRPr lang="en-US" dirty="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934792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7B0E8973-BCB9-4AB9-B5AE-4BBC9313F099}" type="slidenum">
              <a:rPr lang="en-US" smtClean="0"/>
              <a:pPr/>
              <a:t>33</a:t>
            </a:fld>
            <a:endParaRPr lang="en-US" dirty="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962376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9CC241-64D3-4AA7-8AE0-3536760AB632}" type="slidenum">
              <a:rPr lang="en-US" smtClean="0"/>
              <a:pPr/>
              <a:t>35</a:t>
            </a:fld>
            <a:endParaRPr lang="en-US" dirty="0"/>
          </a:p>
        </p:txBody>
      </p:sp>
    </p:spTree>
    <p:extLst>
      <p:ext uri="{BB962C8B-B14F-4D97-AF65-F5344CB8AC3E}">
        <p14:creationId xmlns:p14="http://schemas.microsoft.com/office/powerpoint/2010/main" val="1844156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4A540A-BDEE-405A-B83A-EF94C02AE719}" type="slidenum">
              <a:rPr lang="en-US" smtClean="0"/>
              <a:pPr>
                <a:defRPr/>
              </a:pPr>
              <a:t>38</a:t>
            </a:fld>
            <a:endParaRPr lang="en-US" dirty="0"/>
          </a:p>
        </p:txBody>
      </p:sp>
    </p:spTree>
    <p:extLst>
      <p:ext uri="{BB962C8B-B14F-4D97-AF65-F5344CB8AC3E}">
        <p14:creationId xmlns:p14="http://schemas.microsoft.com/office/powerpoint/2010/main" val="1249067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7B0E8973-BCB9-4AB9-B5AE-4BBC9313F099}" type="slidenum">
              <a:rPr lang="en-US" smtClean="0"/>
              <a:pPr/>
              <a:t>45</a:t>
            </a:fld>
            <a:endParaRPr lang="en-US" dirty="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7528462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7B0E8973-BCB9-4AB9-B5AE-4BBC9313F099}" type="slidenum">
              <a:rPr lang="en-US" smtClean="0"/>
              <a:pPr/>
              <a:t>46</a:t>
            </a:fld>
            <a:endParaRPr lang="en-US" dirty="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132629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04875" rtl="0" eaLnBrk="1" fontAlgn="base" latinLnBrk="0" hangingPunct="1">
              <a:lnSpc>
                <a:spcPct val="100000"/>
              </a:lnSpc>
              <a:spcBef>
                <a:spcPct val="0"/>
              </a:spcBef>
              <a:spcAft>
                <a:spcPct val="0"/>
              </a:spcAft>
              <a:buClrTx/>
              <a:buSzTx/>
              <a:buFontTx/>
              <a:buNone/>
              <a:tabLst/>
              <a:defRPr/>
            </a:pPr>
            <a:fld id="{2C81E1DB-3B78-4B5E-993A-DB27CB14707F}" type="slidenum">
              <a:rPr kumimoji="0" 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04875" rtl="0" eaLnBrk="1" fontAlgn="base" latinLnBrk="0" hangingPunct="1">
                <a:lnSpc>
                  <a:spcPct val="100000"/>
                </a:lnSpc>
                <a:spcBef>
                  <a:spcPct val="0"/>
                </a:spcBef>
                <a:spcAft>
                  <a:spcPct val="0"/>
                </a:spcAft>
                <a:buClrTx/>
                <a:buSzTx/>
                <a:buFontTx/>
                <a:buNone/>
                <a:tabLst/>
                <a:defRPr/>
              </a:pPr>
              <a:t>49</a:t>
            </a:fld>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12051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04875" rtl="0" eaLnBrk="1" fontAlgn="base" latinLnBrk="0" hangingPunct="1">
              <a:lnSpc>
                <a:spcPct val="100000"/>
              </a:lnSpc>
              <a:spcBef>
                <a:spcPct val="0"/>
              </a:spcBef>
              <a:spcAft>
                <a:spcPct val="0"/>
              </a:spcAft>
              <a:buClrTx/>
              <a:buSzTx/>
              <a:buFontTx/>
              <a:buNone/>
              <a:tabLst/>
              <a:defRPr/>
            </a:pPr>
            <a:fld id="{53446774-4D2C-478F-A388-6DD8527157F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04875" rtl="0" eaLnBrk="1" fontAlgn="base" latinLnBrk="0" hangingPunct="1">
                <a:lnSpc>
                  <a:spcPct val="100000"/>
                </a:lnSpc>
                <a:spcBef>
                  <a:spcPct val="0"/>
                </a:spcBef>
                <a:spcAft>
                  <a:spcPct val="0"/>
                </a:spcAft>
                <a:buClrTx/>
                <a:buSzTx/>
                <a:buFontTx/>
                <a:buNone/>
                <a:tabLst/>
                <a:defRPr/>
              </a:pPr>
              <a:t>51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840234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4875">
              <a:defRPr>
                <a:solidFill>
                  <a:schemeClr val="tx1"/>
                </a:solidFill>
                <a:latin typeface="Calibri" panose="020F0502020204030204" pitchFamily="34" charset="0"/>
              </a:defRPr>
            </a:lvl1pPr>
            <a:lvl2pPr marL="742950" indent="-285750" defTabSz="904875">
              <a:defRPr>
                <a:solidFill>
                  <a:schemeClr val="tx1"/>
                </a:solidFill>
                <a:latin typeface="Calibri" panose="020F0502020204030204" pitchFamily="34" charset="0"/>
              </a:defRPr>
            </a:lvl2pPr>
            <a:lvl3pPr marL="1143000" indent="-228600" defTabSz="904875">
              <a:defRPr>
                <a:solidFill>
                  <a:schemeClr val="tx1"/>
                </a:solidFill>
                <a:latin typeface="Calibri" panose="020F0502020204030204" pitchFamily="34" charset="0"/>
              </a:defRPr>
            </a:lvl3pPr>
            <a:lvl4pPr marL="1600200" indent="-228600" defTabSz="904875">
              <a:defRPr>
                <a:solidFill>
                  <a:schemeClr val="tx1"/>
                </a:solidFill>
                <a:latin typeface="Calibri" panose="020F0502020204030204" pitchFamily="34" charset="0"/>
              </a:defRPr>
            </a:lvl4pPr>
            <a:lvl5pPr marL="2057400" indent="-228600" defTabSz="904875">
              <a:defRPr>
                <a:solidFill>
                  <a:schemeClr val="tx1"/>
                </a:solidFill>
                <a:latin typeface="Calibri" panose="020F0502020204030204" pitchFamily="34" charset="0"/>
              </a:defRPr>
            </a:lvl5pPr>
            <a:lvl6pPr marL="2514600" indent="-228600" defTabSz="904875" eaLnBrk="0" fontAlgn="base" hangingPunct="0">
              <a:spcBef>
                <a:spcPct val="0"/>
              </a:spcBef>
              <a:spcAft>
                <a:spcPct val="0"/>
              </a:spcAft>
              <a:defRPr>
                <a:solidFill>
                  <a:schemeClr val="tx1"/>
                </a:solidFill>
                <a:latin typeface="Calibri" panose="020F0502020204030204" pitchFamily="34" charset="0"/>
              </a:defRPr>
            </a:lvl6pPr>
            <a:lvl7pPr marL="2971800" indent="-228600" defTabSz="904875" eaLnBrk="0" fontAlgn="base" hangingPunct="0">
              <a:spcBef>
                <a:spcPct val="0"/>
              </a:spcBef>
              <a:spcAft>
                <a:spcPct val="0"/>
              </a:spcAft>
              <a:defRPr>
                <a:solidFill>
                  <a:schemeClr val="tx1"/>
                </a:solidFill>
                <a:latin typeface="Calibri" panose="020F0502020204030204" pitchFamily="34" charset="0"/>
              </a:defRPr>
            </a:lvl7pPr>
            <a:lvl8pPr marL="3429000" indent="-228600" defTabSz="904875" eaLnBrk="0" fontAlgn="base" hangingPunct="0">
              <a:spcBef>
                <a:spcPct val="0"/>
              </a:spcBef>
              <a:spcAft>
                <a:spcPct val="0"/>
              </a:spcAft>
              <a:defRPr>
                <a:solidFill>
                  <a:schemeClr val="tx1"/>
                </a:solidFill>
                <a:latin typeface="Calibri" panose="020F0502020204030204" pitchFamily="34" charset="0"/>
              </a:defRPr>
            </a:lvl8pPr>
            <a:lvl9pPr marL="3886200" indent="-228600" defTabSz="904875"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04875" rtl="0" eaLnBrk="1" fontAlgn="base" latinLnBrk="0" hangingPunct="1">
              <a:lnSpc>
                <a:spcPct val="100000"/>
              </a:lnSpc>
              <a:spcBef>
                <a:spcPct val="0"/>
              </a:spcBef>
              <a:spcAft>
                <a:spcPct val="0"/>
              </a:spcAft>
              <a:buClrTx/>
              <a:buSzTx/>
              <a:buFontTx/>
              <a:buNone/>
              <a:tabLst/>
              <a:defRPr/>
            </a:pPr>
            <a:fld id="{0735D6F6-EE5C-42FD-85AA-AF5D86425F28}"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04875"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606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04875" rtl="0" eaLnBrk="1" fontAlgn="base" latinLnBrk="0" hangingPunct="1">
              <a:lnSpc>
                <a:spcPct val="100000"/>
              </a:lnSpc>
              <a:spcBef>
                <a:spcPct val="0"/>
              </a:spcBef>
              <a:spcAft>
                <a:spcPct val="0"/>
              </a:spcAft>
              <a:buClrTx/>
              <a:buSzTx/>
              <a:buFontTx/>
              <a:buNone/>
              <a:tabLst/>
              <a:defRPr/>
            </a:pPr>
            <a:fld id="{8A4A540A-BDEE-405A-B83A-EF94C02AE719}"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04875"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83657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95031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95855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32863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17583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4A540A-BDEE-405A-B83A-EF94C02AE719}" type="slidenum">
              <a:rPr lang="en-US" smtClean="0"/>
              <a:pPr>
                <a:defRPr/>
              </a:pPr>
              <a:t>17</a:t>
            </a:fld>
            <a:endParaRPr lang="en-US" dirty="0"/>
          </a:p>
        </p:txBody>
      </p:sp>
    </p:spTree>
    <p:extLst>
      <p:ext uri="{BB962C8B-B14F-4D97-AF65-F5344CB8AC3E}">
        <p14:creationId xmlns:p14="http://schemas.microsoft.com/office/powerpoint/2010/main" val="422438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7B0E8973-BCB9-4AB9-B5AE-4BBC9313F099}" type="slidenum">
              <a:rPr lang="en-US" smtClean="0"/>
              <a:pPr/>
              <a:t>18</a:t>
            </a:fld>
            <a:endParaRPr lang="en-US" dirty="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679154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4A540A-BDEE-405A-B83A-EF94C02AE719}" type="slidenum">
              <a:rPr lang="en-US" smtClean="0"/>
              <a:pPr>
                <a:defRPr/>
              </a:pPr>
              <a:t>26</a:t>
            </a:fld>
            <a:endParaRPr lang="en-US" dirty="0"/>
          </a:p>
        </p:txBody>
      </p:sp>
    </p:spTree>
    <p:extLst>
      <p:ext uri="{BB962C8B-B14F-4D97-AF65-F5344CB8AC3E}">
        <p14:creationId xmlns:p14="http://schemas.microsoft.com/office/powerpoint/2010/main" val="1099686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0727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6553200" y="6356356"/>
            <a:ext cx="2133600" cy="365125"/>
          </a:xfrm>
          <a:prstGeom prst="rect">
            <a:avLst/>
          </a:prstGeom>
        </p:spPr>
        <p:txBody>
          <a:bodyPr/>
          <a:lstStyle/>
          <a:p>
            <a:pPr>
              <a:defRPr/>
            </a:pPr>
            <a:fld id="{B9DB5C98-ADB3-4BC8-A316-EAA4A2C25379}"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8537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6"/>
            <a:ext cx="2133600" cy="365125"/>
          </a:xfrm>
          <a:prstGeom prst="rect">
            <a:avLst/>
          </a:prstGeom>
        </p:spPr>
        <p:txBody>
          <a:bodyPr/>
          <a:lstStyle/>
          <a:p>
            <a:pPr>
              <a:defRPr/>
            </a:pPr>
            <a:fld id="{84BABF95-D6EC-4A87-8E9C-755D7543D7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90302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6"/>
            <a:ext cx="2133600" cy="365125"/>
          </a:xfrm>
          <a:prstGeom prst="rect">
            <a:avLst/>
          </a:prstGeom>
        </p:spPr>
        <p:txBody>
          <a:bodyPr/>
          <a:lstStyle/>
          <a:p>
            <a:pPr>
              <a:defRPr/>
            </a:pPr>
            <a:fld id="{D4F7A254-4CB8-44FA-995B-BF805300E41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43324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6"/>
            <a:ext cx="2133600" cy="365125"/>
          </a:xfrm>
          <a:prstGeom prst="rect">
            <a:avLst/>
          </a:prstGeom>
        </p:spPr>
        <p:txBody>
          <a:bodyPr/>
          <a:lstStyle/>
          <a:p>
            <a:pPr>
              <a:defRPr/>
            </a:pPr>
            <a:fld id="{E72688FA-9419-4554-B8C4-CC13ADF1DEE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5065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0727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B9DB5C98-ADB3-4BC8-A316-EAA4A2C25379}"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59844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E443D2D3-79D4-425E-A51E-1C8F275C5E7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8566613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w/ Logo">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2"/>
            <a:ext cx="7772400" cy="1362075"/>
          </a:xfrm>
        </p:spPr>
        <p:txBody>
          <a:bodyPr anchor="ctr"/>
          <a:lstStyle>
            <a:lvl1pPr algn="ctr">
              <a:defRPr sz="4000" b="1" u="none" cap="all"/>
            </a:lvl1pPr>
          </a:lstStyle>
          <a:p>
            <a:r>
              <a:rPr lang="en-US"/>
              <a:t>Click to edit Master title style</a:t>
            </a:r>
          </a:p>
        </p:txBody>
      </p:sp>
      <p:pic>
        <p:nvPicPr>
          <p:cNvPr id="4" name="Picture 3" descr="A picture containing drawing&#10;&#10;Description automatically generated">
            <a:extLst>
              <a:ext uri="{FF2B5EF4-FFF2-40B4-BE49-F238E27FC236}">
                <a16:creationId xmlns:a16="http://schemas.microsoft.com/office/drawing/2014/main" id="{3D912FBF-1A9D-1049-A665-9D43C1A8164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21" y="123756"/>
            <a:ext cx="2590800" cy="602826"/>
          </a:xfrm>
          <a:prstGeom prst="rect">
            <a:avLst/>
          </a:prstGeom>
        </p:spPr>
      </p:pic>
      <p:sp>
        <p:nvSpPr>
          <p:cNvPr id="5" name="Subtitle 2">
            <a:extLst>
              <a:ext uri="{FF2B5EF4-FFF2-40B4-BE49-F238E27FC236}">
                <a16:creationId xmlns:a16="http://schemas.microsoft.com/office/drawing/2014/main" id="{3A599E70-8ED0-244F-BC0E-58069303B666}"/>
              </a:ext>
            </a:extLst>
          </p:cNvPr>
          <p:cNvSpPr txBox="1">
            <a:spLocks/>
          </p:cNvSpPr>
          <p:nvPr userDrawn="1"/>
        </p:nvSpPr>
        <p:spPr>
          <a:xfrm>
            <a:off x="0" y="637663"/>
            <a:ext cx="2611821" cy="455641"/>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base">
              <a:spcBef>
                <a:spcPct val="0"/>
              </a:spcBef>
              <a:spcAft>
                <a:spcPct val="0"/>
              </a:spcAft>
              <a:buFont typeface="Arial" pitchFamily="34" charset="0"/>
              <a:buNone/>
            </a:pP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aw,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thics and </a:t>
            </a:r>
            <a:r>
              <a:rPr lang="en-US" sz="1400" b="1" dirty="0">
                <a:latin typeface="Calibri" panose="020F0502020204030204" pitchFamily="34" charset="0"/>
                <a:cs typeface="Calibri" panose="020F0502020204030204" pitchFamily="34" charset="0"/>
              </a:rPr>
              <a:t>G</a:t>
            </a:r>
            <a:r>
              <a:rPr lang="en-US" sz="1400" dirty="0">
                <a:latin typeface="Calibri" panose="020F0502020204030204" pitchFamily="34" charset="0"/>
                <a:cs typeface="Calibri" panose="020F0502020204030204" pitchFamily="34" charset="0"/>
              </a:rPr>
              <a:t>overnance for </a:t>
            </a:r>
            <a:r>
              <a:rPr lang="en-US" sz="1400" b="1" dirty="0">
                <a:latin typeface="Calibri" panose="020F0502020204030204" pitchFamily="34" charset="0"/>
                <a:cs typeface="Calibri" panose="020F0502020204030204" pitchFamily="34" charset="0"/>
              </a:rPr>
              <a:t>A</a:t>
            </a:r>
            <a:r>
              <a:rPr lang="en-US" sz="1400" dirty="0">
                <a:latin typeface="Calibri" panose="020F0502020204030204" pitchFamily="34" charset="0"/>
                <a:cs typeface="Calibri" panose="020F0502020204030204" pitchFamily="34" charset="0"/>
              </a:rPr>
              <a:t>ll </a:t>
            </a: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eaders, including an </a:t>
            </a:r>
            <a:r>
              <a:rPr lang="en-US" sz="1400" b="1" dirty="0">
                <a:latin typeface="Calibri" panose="020F0502020204030204" pitchFamily="34" charset="0"/>
                <a:cs typeface="Calibri" panose="020F0502020204030204" pitchFamily="34" charset="0"/>
              </a:rPr>
              <a:t>O</a:t>
            </a:r>
            <a:r>
              <a:rPr lang="en-US" sz="1400" dirty="0">
                <a:latin typeface="Calibri" panose="020F0502020204030204" pitchFamily="34" charset="0"/>
                <a:cs typeface="Calibri" panose="020F0502020204030204" pitchFamily="34" charset="0"/>
              </a:rPr>
              <a:t>verview of </a:t>
            </a:r>
            <a:r>
              <a:rPr lang="en-US" sz="1400" b="1" dirty="0">
                <a:latin typeface="Calibri" panose="020F0502020204030204" pitchFamily="34" charset="0"/>
                <a:cs typeface="Calibri" panose="020F0502020204030204" pitchFamily="34" charset="0"/>
              </a:rPr>
              <a:t>N</a:t>
            </a:r>
            <a:r>
              <a:rPr lang="en-US" sz="1400" dirty="0">
                <a:latin typeface="Calibri" panose="020F0502020204030204" pitchFamily="34" charset="0"/>
                <a:cs typeface="Calibri" panose="020F0502020204030204" pitchFamily="34" charset="0"/>
              </a:rPr>
              <a:t>ew and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merging Issues</a:t>
            </a:r>
          </a:p>
          <a:p>
            <a:pPr>
              <a:buFont typeface="Arial" pitchFamily="34" charset="0"/>
              <a:buNone/>
            </a:pPr>
            <a:endParaRPr lang="en-US" sz="2000" dirty="0">
              <a:solidFill>
                <a:srgbClr val="FF0000"/>
              </a:solidFill>
            </a:endParaRPr>
          </a:p>
        </p:txBody>
      </p:sp>
    </p:spTree>
    <p:extLst>
      <p:ext uri="{BB962C8B-B14F-4D97-AF65-F5344CB8AC3E}">
        <p14:creationId xmlns:p14="http://schemas.microsoft.com/office/powerpoint/2010/main" val="3985585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2"/>
            <a:ext cx="7772400" cy="1362075"/>
          </a:xfrm>
        </p:spPr>
        <p:txBody>
          <a:bodyPr anchor="ctr"/>
          <a:lstStyle>
            <a:lvl1pPr algn="ctr">
              <a:defRPr sz="4000" b="1" u="none" cap="all"/>
            </a:lvl1pPr>
          </a:lstStyle>
          <a:p>
            <a:r>
              <a:rPr lang="en-US"/>
              <a:t>Click to edit Master title style</a:t>
            </a:r>
          </a:p>
        </p:txBody>
      </p:sp>
    </p:spTree>
    <p:extLst>
      <p:ext uri="{BB962C8B-B14F-4D97-AF65-F5344CB8AC3E}">
        <p14:creationId xmlns:p14="http://schemas.microsoft.com/office/powerpoint/2010/main" val="29338338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48CE9C98-02A2-427B-8E4F-9B0F91FBCF5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839958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a:defRPr/>
            </a:pPr>
            <a:fld id="{2C78CA5C-426F-4EA9-B2DC-6E53A4C954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56921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a:defRPr/>
            </a:pPr>
            <a:fld id="{3C584A31-F666-4029-92F3-9FF559E49D4D}"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80902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6"/>
            <a:ext cx="2133600" cy="365125"/>
          </a:xfrm>
          <a:prstGeom prst="rect">
            <a:avLst/>
          </a:prstGeom>
        </p:spPr>
        <p:txBody>
          <a:bodyPr/>
          <a:lstStyle/>
          <a:p>
            <a:pPr>
              <a:defRPr/>
            </a:pPr>
            <a:fld id="{E443D2D3-79D4-425E-A51E-1C8F275C5E7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688345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a:defRPr/>
            </a:pPr>
            <a:fld id="{E26E0598-41B6-4983-81FA-25A5B912657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448625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73699B15-92B6-44D7-99B9-A2106A0E0970}"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063988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84BABF95-D6EC-4A87-8E9C-755D7543D7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451319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D4F7A254-4CB8-44FA-995B-BF805300E41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822074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E72688FA-9419-4554-B8C4-CC13ADF1DEE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262899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0727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2350116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E443D2D3-79D4-425E-A51E-1C8F275C5E7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457448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Header w/ Logo">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2"/>
            <a:ext cx="7772400" cy="1362075"/>
          </a:xfrm>
        </p:spPr>
        <p:txBody>
          <a:bodyPr anchor="ctr"/>
          <a:lstStyle>
            <a:lvl1pPr algn="ctr">
              <a:defRPr sz="4000" b="1" u="none" cap="all"/>
            </a:lvl1pPr>
          </a:lstStyle>
          <a:p>
            <a:r>
              <a:rPr lang="en-US"/>
              <a:t>Click to edit Master title style</a:t>
            </a:r>
          </a:p>
        </p:txBody>
      </p:sp>
      <p:pic>
        <p:nvPicPr>
          <p:cNvPr id="4" name="Picture 3" descr="A picture containing drawing&#10;&#10;Description automatically generated">
            <a:extLst>
              <a:ext uri="{FF2B5EF4-FFF2-40B4-BE49-F238E27FC236}">
                <a16:creationId xmlns:a16="http://schemas.microsoft.com/office/drawing/2014/main" id="{3D912FBF-1A9D-1049-A665-9D43C1A8164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21" y="123756"/>
            <a:ext cx="2590800" cy="602826"/>
          </a:xfrm>
          <a:prstGeom prst="rect">
            <a:avLst/>
          </a:prstGeom>
        </p:spPr>
      </p:pic>
      <p:sp>
        <p:nvSpPr>
          <p:cNvPr id="5" name="Subtitle 2">
            <a:extLst>
              <a:ext uri="{FF2B5EF4-FFF2-40B4-BE49-F238E27FC236}">
                <a16:creationId xmlns:a16="http://schemas.microsoft.com/office/drawing/2014/main" id="{3A599E70-8ED0-244F-BC0E-58069303B666}"/>
              </a:ext>
            </a:extLst>
          </p:cNvPr>
          <p:cNvSpPr txBox="1">
            <a:spLocks/>
          </p:cNvSpPr>
          <p:nvPr userDrawn="1"/>
        </p:nvSpPr>
        <p:spPr>
          <a:xfrm>
            <a:off x="0" y="637663"/>
            <a:ext cx="2611821" cy="455641"/>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base">
              <a:spcBef>
                <a:spcPct val="0"/>
              </a:spcBef>
              <a:spcAft>
                <a:spcPct val="0"/>
              </a:spcAft>
              <a:buFont typeface="Arial" pitchFamily="34" charset="0"/>
              <a:buNone/>
            </a:pP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aw,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thics and </a:t>
            </a:r>
            <a:r>
              <a:rPr lang="en-US" sz="1400" b="1" dirty="0">
                <a:latin typeface="Calibri" panose="020F0502020204030204" pitchFamily="34" charset="0"/>
                <a:cs typeface="Calibri" panose="020F0502020204030204" pitchFamily="34" charset="0"/>
              </a:rPr>
              <a:t>G</a:t>
            </a:r>
            <a:r>
              <a:rPr lang="en-US" sz="1400" dirty="0">
                <a:latin typeface="Calibri" panose="020F0502020204030204" pitchFamily="34" charset="0"/>
                <a:cs typeface="Calibri" panose="020F0502020204030204" pitchFamily="34" charset="0"/>
              </a:rPr>
              <a:t>overnance for </a:t>
            </a:r>
            <a:r>
              <a:rPr lang="en-US" sz="1400" b="1" dirty="0">
                <a:latin typeface="Calibri" panose="020F0502020204030204" pitchFamily="34" charset="0"/>
                <a:cs typeface="Calibri" panose="020F0502020204030204" pitchFamily="34" charset="0"/>
              </a:rPr>
              <a:t>A</a:t>
            </a:r>
            <a:r>
              <a:rPr lang="en-US" sz="1400" dirty="0">
                <a:latin typeface="Calibri" panose="020F0502020204030204" pitchFamily="34" charset="0"/>
                <a:cs typeface="Calibri" panose="020F0502020204030204" pitchFamily="34" charset="0"/>
              </a:rPr>
              <a:t>ll </a:t>
            </a: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eaders, including an </a:t>
            </a:r>
            <a:r>
              <a:rPr lang="en-US" sz="1400" b="1" dirty="0">
                <a:latin typeface="Calibri" panose="020F0502020204030204" pitchFamily="34" charset="0"/>
                <a:cs typeface="Calibri" panose="020F0502020204030204" pitchFamily="34" charset="0"/>
              </a:rPr>
              <a:t>O</a:t>
            </a:r>
            <a:r>
              <a:rPr lang="en-US" sz="1400" dirty="0">
                <a:latin typeface="Calibri" panose="020F0502020204030204" pitchFamily="34" charset="0"/>
                <a:cs typeface="Calibri" panose="020F0502020204030204" pitchFamily="34" charset="0"/>
              </a:rPr>
              <a:t>verview of </a:t>
            </a:r>
            <a:r>
              <a:rPr lang="en-US" sz="1400" b="1" dirty="0">
                <a:latin typeface="Calibri" panose="020F0502020204030204" pitchFamily="34" charset="0"/>
                <a:cs typeface="Calibri" panose="020F0502020204030204" pitchFamily="34" charset="0"/>
              </a:rPr>
              <a:t>N</a:t>
            </a:r>
            <a:r>
              <a:rPr lang="en-US" sz="1400" dirty="0">
                <a:latin typeface="Calibri" panose="020F0502020204030204" pitchFamily="34" charset="0"/>
                <a:cs typeface="Calibri" panose="020F0502020204030204" pitchFamily="34" charset="0"/>
              </a:rPr>
              <a:t>ew and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merging Issues</a:t>
            </a:r>
          </a:p>
          <a:p>
            <a:pPr>
              <a:buFont typeface="Arial" pitchFamily="34" charset="0"/>
              <a:buNone/>
            </a:pPr>
            <a:endParaRPr lang="en-US" sz="2000" dirty="0">
              <a:solidFill>
                <a:srgbClr val="FF0000"/>
              </a:solidFill>
            </a:endParaRPr>
          </a:p>
        </p:txBody>
      </p:sp>
    </p:spTree>
    <p:extLst>
      <p:ext uri="{BB962C8B-B14F-4D97-AF65-F5344CB8AC3E}">
        <p14:creationId xmlns:p14="http://schemas.microsoft.com/office/powerpoint/2010/main" val="25925288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2"/>
            <a:ext cx="7772400" cy="1362075"/>
          </a:xfrm>
        </p:spPr>
        <p:txBody>
          <a:bodyPr anchor="ctr"/>
          <a:lstStyle>
            <a:lvl1pPr algn="ctr">
              <a:defRPr sz="4000" b="1" u="none" cap="all"/>
            </a:lvl1pPr>
          </a:lstStyle>
          <a:p>
            <a:r>
              <a:rPr lang="en-US"/>
              <a:t>Click to edit Master title style</a:t>
            </a:r>
          </a:p>
        </p:txBody>
      </p:sp>
    </p:spTree>
    <p:extLst>
      <p:ext uri="{BB962C8B-B14F-4D97-AF65-F5344CB8AC3E}">
        <p14:creationId xmlns:p14="http://schemas.microsoft.com/office/powerpoint/2010/main" val="15009439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48CE9C98-02A2-427B-8E4F-9B0F91FBCF5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7379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w/ Logo">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6"/>
            <a:ext cx="7772400" cy="1362075"/>
          </a:xfrm>
        </p:spPr>
        <p:txBody>
          <a:bodyPr anchor="ctr"/>
          <a:lstStyle>
            <a:lvl1pPr algn="ctr">
              <a:defRPr sz="4000" b="1" u="none" cap="all"/>
            </a:lvl1pPr>
          </a:lstStyle>
          <a:p>
            <a:r>
              <a:rPr lang="en-US"/>
              <a:t>Click to edit Master title style</a:t>
            </a:r>
          </a:p>
        </p:txBody>
      </p:sp>
      <p:pic>
        <p:nvPicPr>
          <p:cNvPr id="4" name="Picture 3" descr="A picture containing drawing&#10;&#10;Description automatically generated">
            <a:extLst>
              <a:ext uri="{FF2B5EF4-FFF2-40B4-BE49-F238E27FC236}">
                <a16:creationId xmlns:a16="http://schemas.microsoft.com/office/drawing/2014/main" id="{3D912FBF-1A9D-1049-A665-9D43C1A8164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21" y="123756"/>
            <a:ext cx="2590800" cy="602826"/>
          </a:xfrm>
          <a:prstGeom prst="rect">
            <a:avLst/>
          </a:prstGeom>
        </p:spPr>
      </p:pic>
      <p:sp>
        <p:nvSpPr>
          <p:cNvPr id="5" name="Subtitle 2">
            <a:extLst>
              <a:ext uri="{FF2B5EF4-FFF2-40B4-BE49-F238E27FC236}">
                <a16:creationId xmlns:a16="http://schemas.microsoft.com/office/drawing/2014/main" id="{3A599E70-8ED0-244F-BC0E-58069303B666}"/>
              </a:ext>
            </a:extLst>
          </p:cNvPr>
          <p:cNvSpPr txBox="1">
            <a:spLocks/>
          </p:cNvSpPr>
          <p:nvPr userDrawn="1"/>
        </p:nvSpPr>
        <p:spPr>
          <a:xfrm>
            <a:off x="2" y="637663"/>
            <a:ext cx="2611821" cy="455641"/>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base">
              <a:spcBef>
                <a:spcPct val="0"/>
              </a:spcBef>
              <a:spcAft>
                <a:spcPct val="0"/>
              </a:spcAft>
              <a:buFont typeface="Arial" pitchFamily="34" charset="0"/>
              <a:buNone/>
            </a:pP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aw,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thics and </a:t>
            </a:r>
            <a:r>
              <a:rPr lang="en-US" sz="1400" b="1" dirty="0">
                <a:latin typeface="Calibri" panose="020F0502020204030204" pitchFamily="34" charset="0"/>
                <a:cs typeface="Calibri" panose="020F0502020204030204" pitchFamily="34" charset="0"/>
              </a:rPr>
              <a:t>G</a:t>
            </a:r>
            <a:r>
              <a:rPr lang="en-US" sz="1400" dirty="0">
                <a:latin typeface="Calibri" panose="020F0502020204030204" pitchFamily="34" charset="0"/>
                <a:cs typeface="Calibri" panose="020F0502020204030204" pitchFamily="34" charset="0"/>
              </a:rPr>
              <a:t>overnance for </a:t>
            </a:r>
            <a:r>
              <a:rPr lang="en-US" sz="1400" b="1" dirty="0">
                <a:latin typeface="Calibri" panose="020F0502020204030204" pitchFamily="34" charset="0"/>
                <a:cs typeface="Calibri" panose="020F0502020204030204" pitchFamily="34" charset="0"/>
              </a:rPr>
              <a:t>A</a:t>
            </a:r>
            <a:r>
              <a:rPr lang="en-US" sz="1400" dirty="0">
                <a:latin typeface="Calibri" panose="020F0502020204030204" pitchFamily="34" charset="0"/>
                <a:cs typeface="Calibri" panose="020F0502020204030204" pitchFamily="34" charset="0"/>
              </a:rPr>
              <a:t>ll </a:t>
            </a: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eaders, including an </a:t>
            </a:r>
            <a:r>
              <a:rPr lang="en-US" sz="1400" b="1" dirty="0">
                <a:latin typeface="Calibri" panose="020F0502020204030204" pitchFamily="34" charset="0"/>
                <a:cs typeface="Calibri" panose="020F0502020204030204" pitchFamily="34" charset="0"/>
              </a:rPr>
              <a:t>O</a:t>
            </a:r>
            <a:r>
              <a:rPr lang="en-US" sz="1400" dirty="0">
                <a:latin typeface="Calibri" panose="020F0502020204030204" pitchFamily="34" charset="0"/>
                <a:cs typeface="Calibri" panose="020F0502020204030204" pitchFamily="34" charset="0"/>
              </a:rPr>
              <a:t>verview of </a:t>
            </a:r>
            <a:r>
              <a:rPr lang="en-US" sz="1400" b="1" dirty="0">
                <a:latin typeface="Calibri" panose="020F0502020204030204" pitchFamily="34" charset="0"/>
                <a:cs typeface="Calibri" panose="020F0502020204030204" pitchFamily="34" charset="0"/>
              </a:rPr>
              <a:t>N</a:t>
            </a:r>
            <a:r>
              <a:rPr lang="en-US" sz="1400" dirty="0">
                <a:latin typeface="Calibri" panose="020F0502020204030204" pitchFamily="34" charset="0"/>
                <a:cs typeface="Calibri" panose="020F0502020204030204" pitchFamily="34" charset="0"/>
              </a:rPr>
              <a:t>ew and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merging Issues</a:t>
            </a:r>
          </a:p>
          <a:p>
            <a:pPr>
              <a:buFont typeface="Arial" pitchFamily="34" charset="0"/>
              <a:buNone/>
            </a:pPr>
            <a:endParaRPr lang="en-US" sz="2000" dirty="0">
              <a:solidFill>
                <a:srgbClr val="FF0000"/>
              </a:solidFill>
            </a:endParaRPr>
          </a:p>
        </p:txBody>
      </p:sp>
    </p:spTree>
    <p:extLst>
      <p:ext uri="{BB962C8B-B14F-4D97-AF65-F5344CB8AC3E}">
        <p14:creationId xmlns:p14="http://schemas.microsoft.com/office/powerpoint/2010/main" val="27638047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a:defRPr/>
            </a:pPr>
            <a:fld id="{2C78CA5C-426F-4EA9-B2DC-6E53A4C954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8447572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a:defRPr/>
            </a:pPr>
            <a:fld id="{3C584A31-F666-4029-92F3-9FF559E49D4D}"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747224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a:defRPr/>
            </a:pPr>
            <a:fld id="{E26E0598-41B6-4983-81FA-25A5B912657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212283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73699B15-92B6-44D7-99B9-A2106A0E0970}"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731661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84BABF95-D6EC-4A87-8E9C-755D7543D7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926703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D4F7A254-4CB8-44FA-995B-BF805300E41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0696548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E72688FA-9419-4554-B8C4-CC13ADF1DEE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62440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6"/>
            <a:ext cx="7772400" cy="1362075"/>
          </a:xfrm>
        </p:spPr>
        <p:txBody>
          <a:bodyPr anchor="ctr"/>
          <a:lstStyle>
            <a:lvl1pPr algn="ctr">
              <a:defRPr sz="4000" b="1" u="none" cap="all"/>
            </a:lvl1pPr>
          </a:lstStyle>
          <a:p>
            <a:r>
              <a:rPr lang="en-US"/>
              <a:t>Click to edit Master title style</a:t>
            </a:r>
          </a:p>
        </p:txBody>
      </p:sp>
    </p:spTree>
    <p:extLst>
      <p:ext uri="{BB962C8B-B14F-4D97-AF65-F5344CB8AC3E}">
        <p14:creationId xmlns:p14="http://schemas.microsoft.com/office/powerpoint/2010/main" val="2970126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53200" y="6356356"/>
            <a:ext cx="2133600" cy="365125"/>
          </a:xfrm>
          <a:prstGeom prst="rect">
            <a:avLst/>
          </a:prstGeom>
        </p:spPr>
        <p:txBody>
          <a:bodyPr/>
          <a:lstStyle/>
          <a:p>
            <a:pPr>
              <a:defRPr/>
            </a:pPr>
            <a:fld id="{48CE9C98-02A2-427B-8E4F-9B0F91FBCF5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426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53200" y="6356356"/>
            <a:ext cx="2133600" cy="365125"/>
          </a:xfrm>
          <a:prstGeom prst="rect">
            <a:avLst/>
          </a:prstGeom>
        </p:spPr>
        <p:txBody>
          <a:bodyPr/>
          <a:lstStyle/>
          <a:p>
            <a:pPr>
              <a:defRPr/>
            </a:pPr>
            <a:fld id="{2C78CA5C-426F-4EA9-B2DC-6E53A4C954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75335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53200" y="6356356"/>
            <a:ext cx="2133600" cy="365125"/>
          </a:xfrm>
          <a:prstGeom prst="rect">
            <a:avLst/>
          </a:prstGeom>
        </p:spPr>
        <p:txBody>
          <a:bodyPr/>
          <a:lstStyle/>
          <a:p>
            <a:pPr>
              <a:defRPr/>
            </a:pPr>
            <a:fld id="{3C584A31-F666-4029-92F3-9FF559E49D4D}"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512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6"/>
            <a:ext cx="2133600" cy="365125"/>
          </a:xfrm>
          <a:prstGeom prst="rect">
            <a:avLst/>
          </a:prstGeom>
        </p:spPr>
        <p:txBody>
          <a:bodyPr/>
          <a:lstStyle/>
          <a:p>
            <a:pPr>
              <a:defRPr/>
            </a:pPr>
            <a:fld id="{E26E0598-41B6-4983-81FA-25A5B912657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21007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6"/>
            <a:ext cx="2133600" cy="365125"/>
          </a:xfrm>
          <a:prstGeom prst="rect">
            <a:avLst/>
          </a:prstGeom>
        </p:spPr>
        <p:txBody>
          <a:bodyPr/>
          <a:lstStyle/>
          <a:p>
            <a:pPr>
              <a:defRPr/>
            </a:pPr>
            <a:fld id="{73699B15-92B6-44D7-99B9-A2106A0E0970}"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7340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000">
                <a:solidFill>
                  <a:srgbClr val="707271"/>
                </a:solidFill>
                <a:latin typeface="+mn-lt"/>
              </a:defRPr>
            </a:lvl1pPr>
          </a:lstStyle>
          <a:p>
            <a:pPr>
              <a:defRPr/>
            </a:pPr>
            <a:fld id="{66AB8EC3-70AD-4CFB-AE4F-3F359721CA65}" type="slidenum">
              <a:rPr lang="en-US" smtClean="0"/>
              <a:pPr>
                <a:defRPr/>
              </a:pPr>
              <a:t>‹#›</a:t>
            </a:fld>
            <a:endParaRPr lang="en-US" dirty="0"/>
          </a:p>
        </p:txBody>
      </p:sp>
      <p:sp>
        <p:nvSpPr>
          <p:cNvPr id="4" name="Rectangle 3"/>
          <p:cNvSpPr/>
          <p:nvPr userDrawn="1"/>
        </p:nvSpPr>
        <p:spPr>
          <a:xfrm>
            <a:off x="457200" y="6530088"/>
            <a:ext cx="8229600" cy="215444"/>
          </a:xfrm>
          <a:prstGeom prst="rect">
            <a:avLst/>
          </a:prstGeom>
        </p:spPr>
        <p:txBody>
          <a:bodyPr wrap="square">
            <a:spAutoFit/>
          </a:bodyPr>
          <a:lstStyle/>
          <a:p>
            <a:pPr marL="0" marR="0" lvl="0" indent="0" algn="ctr" rtl="0">
              <a:spcBef>
                <a:spcPts val="0"/>
              </a:spcBef>
              <a:spcAft>
                <a:spcPts val="0"/>
              </a:spcAft>
              <a:buSzPct val="25000"/>
              <a:buNone/>
            </a:pPr>
            <a:r>
              <a:rPr lang="en-US" sz="800" dirty="0">
                <a:solidFill>
                  <a:srgbClr val="707271"/>
                </a:solidFill>
                <a:latin typeface="Calibri"/>
                <a:ea typeface="Calibri"/>
                <a:cs typeface="Calibri"/>
                <a:sym typeface="Calibri"/>
              </a:rPr>
              <a:t>©Copyright 2023 Foundation for Educational Administration, Inc. – LEGAL ONE</a:t>
            </a:r>
          </a:p>
        </p:txBody>
      </p:sp>
    </p:spTree>
    <p:extLst>
      <p:ext uri="{BB962C8B-B14F-4D97-AF65-F5344CB8AC3E}">
        <p14:creationId xmlns:p14="http://schemas.microsoft.com/office/powerpoint/2010/main" val="2588642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377" rtl="0" eaLnBrk="1" latinLnBrk="0" hangingPunct="1">
        <a:spcBef>
          <a:spcPct val="0"/>
        </a:spcBef>
        <a:buNone/>
        <a:defRPr sz="4400" u="sng"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rgbClr val="707271"/>
                </a:solidFill>
                <a:latin typeface="+mn-lt"/>
              </a:defRPr>
            </a:lvl1pPr>
          </a:lstStyle>
          <a:p>
            <a:pPr defTabSz="914400">
              <a:defRPr/>
            </a:pPr>
            <a:fld id="{66AB8EC3-70AD-4CFB-AE4F-3F359721CA65}" type="slidenum">
              <a:rPr lang="en-US" smtClean="0"/>
              <a:pPr defTabSz="914400">
                <a:defRPr/>
              </a:pPr>
              <a:t>‹#›</a:t>
            </a:fld>
            <a:endParaRPr lang="en-US" dirty="0"/>
          </a:p>
        </p:txBody>
      </p:sp>
      <p:sp>
        <p:nvSpPr>
          <p:cNvPr id="4" name="Rectangle 3"/>
          <p:cNvSpPr/>
          <p:nvPr userDrawn="1"/>
        </p:nvSpPr>
        <p:spPr>
          <a:xfrm>
            <a:off x="457200" y="6530088"/>
            <a:ext cx="8229600" cy="215444"/>
          </a:xfrm>
          <a:prstGeom prst="rect">
            <a:avLst/>
          </a:prstGeom>
        </p:spPr>
        <p:txBody>
          <a:bodyPr wrap="square">
            <a:spAutoFit/>
          </a:bodyPr>
          <a:lstStyle/>
          <a:p>
            <a:pPr marL="0" marR="0" lvl="0" indent="0" algn="ctr" rtl="0">
              <a:spcBef>
                <a:spcPts val="0"/>
              </a:spcBef>
              <a:spcAft>
                <a:spcPts val="0"/>
              </a:spcAft>
              <a:buSzPct val="25000"/>
              <a:buNone/>
            </a:pPr>
            <a:r>
              <a:rPr lang="en-US" sz="800" dirty="0">
                <a:solidFill>
                  <a:srgbClr val="707271"/>
                </a:solidFill>
                <a:latin typeface="Calibri"/>
                <a:ea typeface="Calibri"/>
                <a:cs typeface="Calibri"/>
                <a:sym typeface="Calibri"/>
              </a:rPr>
              <a:t>©Copyright 2023 Foundation for Educational Administration, Inc. – LEGAL ONE</a:t>
            </a:r>
          </a:p>
        </p:txBody>
      </p:sp>
    </p:spTree>
    <p:extLst>
      <p:ext uri="{BB962C8B-B14F-4D97-AF65-F5344CB8AC3E}">
        <p14:creationId xmlns:p14="http://schemas.microsoft.com/office/powerpoint/2010/main" val="125482992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defTabSz="914400" rtl="0" eaLnBrk="1" latinLnBrk="0" hangingPunct="1">
        <a:spcBef>
          <a:spcPct val="0"/>
        </a:spcBef>
        <a:buNone/>
        <a:defRPr sz="4400" u="sng"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rgbClr val="707271"/>
                </a:solidFill>
                <a:latin typeface="+mn-lt"/>
              </a:defRPr>
            </a:lvl1pPr>
          </a:lstStyle>
          <a:p>
            <a:pPr defTabSz="914400">
              <a:defRPr/>
            </a:pPr>
            <a:fld id="{66AB8EC3-70AD-4CFB-AE4F-3F359721CA65}" type="slidenum">
              <a:rPr lang="en-US" smtClean="0"/>
              <a:pPr defTabSz="914400">
                <a:defRPr/>
              </a:pPr>
              <a:t>‹#›</a:t>
            </a:fld>
            <a:endParaRPr lang="en-US" dirty="0"/>
          </a:p>
        </p:txBody>
      </p:sp>
      <p:sp>
        <p:nvSpPr>
          <p:cNvPr id="4" name="Rectangle 3"/>
          <p:cNvSpPr/>
          <p:nvPr userDrawn="1"/>
        </p:nvSpPr>
        <p:spPr>
          <a:xfrm>
            <a:off x="457200" y="6530088"/>
            <a:ext cx="8229600" cy="215444"/>
          </a:xfrm>
          <a:prstGeom prst="rect">
            <a:avLst/>
          </a:prstGeom>
        </p:spPr>
        <p:txBody>
          <a:bodyPr wrap="square">
            <a:spAutoFit/>
          </a:bodyPr>
          <a:lstStyle/>
          <a:p>
            <a:pPr marL="0" marR="0" lvl="0" indent="0" algn="ctr" rtl="0">
              <a:spcBef>
                <a:spcPts val="0"/>
              </a:spcBef>
              <a:spcAft>
                <a:spcPts val="0"/>
              </a:spcAft>
              <a:buSzPct val="25000"/>
              <a:buNone/>
            </a:pPr>
            <a:r>
              <a:rPr lang="en-US" sz="800" dirty="0">
                <a:solidFill>
                  <a:srgbClr val="707271"/>
                </a:solidFill>
                <a:latin typeface="Calibri"/>
                <a:ea typeface="Calibri"/>
                <a:cs typeface="Calibri"/>
                <a:sym typeface="Calibri"/>
              </a:rPr>
              <a:t>©Copyright 2023 Foundation for Educational Administration, Inc. – LEGAL ONE</a:t>
            </a:r>
          </a:p>
        </p:txBody>
      </p:sp>
    </p:spTree>
    <p:extLst>
      <p:ext uri="{BB962C8B-B14F-4D97-AF65-F5344CB8AC3E}">
        <p14:creationId xmlns:p14="http://schemas.microsoft.com/office/powerpoint/2010/main" val="118283434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defTabSz="914400" rtl="0" eaLnBrk="1" latinLnBrk="0" hangingPunct="1">
        <a:spcBef>
          <a:spcPct val="0"/>
        </a:spcBef>
        <a:buNone/>
        <a:defRPr sz="4400" u="sng"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www.nj.gov/education/legal/commissioner/2021/298-21.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nj.gov/education/legal/commissioner/2021/290-21.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nj.gov/education/legal/commissioner/2022/oct/302-22.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inyurl.com/LO-STSNJ-23033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straussesmay.com/seportal/Public/DistrictPolicy.aspx?policyid=5756&amp;id=f19938d57d4c4632a7436e3bb6e7c3e" TargetMode="External"/><Relationship Id="rId2" Type="http://schemas.openxmlformats.org/officeDocument/2006/relationships/hyperlink" Target="https://nj.gov/education/students/safety/sandp/transgender/"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nj.gov/health/vital/documents/Vital_Records_FAQ_transgender.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njleg.state.nj.us/2018/Bills/AL19/6_.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njpsa.org/legalonenj/"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mailto:sjacques@njpsa.org" TargetMode="External"/><Relationship Id="rId4" Type="http://schemas.openxmlformats.org/officeDocument/2006/relationships/hyperlink" Target="mailto:legalone@njpsa.org?subject=LEGAL%20ON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hyperlink" Target="https://portal.njpsa.org/NJPSA/LEGAL_ONE_Content_Library_New.aspx" TargetMode="External"/><Relationship Id="rId7" Type="http://schemas.openxmlformats.org/officeDocument/2006/relationships/image" Target="../media/image7.png"/><Relationship Id="rId2" Type="http://schemas.openxmlformats.org/officeDocument/2006/relationships/hyperlink" Target="http://njpsa.org/legalonenj/" TargetMode="External"/><Relationship Id="rId1" Type="http://schemas.openxmlformats.org/officeDocument/2006/relationships/slideLayout" Target="../slideLayouts/slideLayout20.xml"/><Relationship Id="rId6" Type="http://schemas.openxmlformats.org/officeDocument/2006/relationships/image" Target="../media/image6.jpeg"/><Relationship Id="rId5" Type="http://schemas.openxmlformats.org/officeDocument/2006/relationships/image" Target="../media/image5.jpg"/><Relationship Id="rId4" Type="http://schemas.openxmlformats.org/officeDocument/2006/relationships/hyperlink" Target="https://portal.njpsa.org/store/calendarschedule.aspx" TargetMode="External"/></Relationships>
</file>

<file path=ppt/slides/_rels/slide5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njpsa.org/the-legal-one-podcast/" TargetMode="External"/><Relationship Id="rId7" Type="http://schemas.openxmlformats.org/officeDocument/2006/relationships/hyperlink" Target="https://podcasts.apple.com/us/podcast/the-legal-one-podcast/id1554942005" TargetMode="External"/><Relationship Id="rId2" Type="http://schemas.openxmlformats.org/officeDocument/2006/relationships/notesSlide" Target="../notesSlides/notesSlide17.xml"/><Relationship Id="rId1" Type="http://schemas.openxmlformats.org/officeDocument/2006/relationships/slideLayout" Target="../slideLayouts/slideLayout17.xml"/><Relationship Id="rId6" Type="http://schemas.openxmlformats.org/officeDocument/2006/relationships/image" Target="../media/image9.png"/><Relationship Id="rId11" Type="http://schemas.openxmlformats.org/officeDocument/2006/relationships/image" Target="../media/image12.png"/><Relationship Id="rId5" Type="http://schemas.openxmlformats.org/officeDocument/2006/relationships/hyperlink" Target="https://open.spotify.com/show/1tLbqh4y9AaShpWAlF0HWt" TargetMode="External"/><Relationship Id="rId10" Type="http://schemas.openxmlformats.org/officeDocument/2006/relationships/image" Target="../media/image11.png"/><Relationship Id="rId4" Type="http://schemas.openxmlformats.org/officeDocument/2006/relationships/image" Target="../media/image8.jpeg"/><Relationship Id="rId9" Type="http://schemas.openxmlformats.org/officeDocument/2006/relationships/hyperlink" Target="https://podcasts.google.com/feed/aHR0cHM6Ly9mZWVkcy5jYXB0aXZhdGUuZm0vdGhlLWxlZ2FsLW9uZS1wb2RjYXN0"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www.surveymonkey.com/r/LO-STSNJ-230330" TargetMode="External"/><Relationship Id="rId2" Type="http://schemas.openxmlformats.org/officeDocument/2006/relationships/notesSlide" Target="../notesSlides/notesSlide18.xml"/><Relationship Id="rId1" Type="http://schemas.openxmlformats.org/officeDocument/2006/relationships/slideLayout" Target="../slideLayouts/slideLayout14.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dirty="0"/>
            </a:br>
            <a:br>
              <a:rPr lang="en-US" dirty="0"/>
            </a:br>
            <a:endParaRPr lang="en-US" dirty="0"/>
          </a:p>
        </p:txBody>
      </p:sp>
      <p:sp>
        <p:nvSpPr>
          <p:cNvPr id="8" name="Rectangle 7"/>
          <p:cNvSpPr/>
          <p:nvPr/>
        </p:nvSpPr>
        <p:spPr>
          <a:xfrm>
            <a:off x="419099" y="3024951"/>
            <a:ext cx="8305800" cy="3631763"/>
          </a:xfrm>
          <a:prstGeom prst="rect">
            <a:avLst/>
          </a:prstGeom>
        </p:spPr>
        <p:txBody>
          <a:bodyPr wrap="square">
            <a:sp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3B8EDE"/>
                </a:solidFill>
                <a:effectLst/>
                <a:uLnTx/>
                <a:uFillTx/>
                <a:latin typeface="Calibri"/>
                <a:ea typeface="+mn-ea"/>
                <a:cs typeface="+mn-cs"/>
              </a:rPr>
              <a:t>School Law Update: </a:t>
            </a: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3B8EDE"/>
                </a:solidFill>
                <a:effectLst/>
                <a:uLnTx/>
                <a:uFillTx/>
                <a:latin typeface="Calibri"/>
                <a:ea typeface="+mn-ea"/>
                <a:cs typeface="+mn-cs"/>
              </a:rPr>
              <a:t>Transportation and Safety Issues</a:t>
            </a:r>
            <a:endParaRPr kumimoji="0" lang="en-US" sz="1600" b="0" i="0" u="sng" strike="noStrike" kern="1200" cap="none" spc="0" normalizeH="0" baseline="0" noProof="0" dirty="0">
              <a:ln>
                <a:noFill/>
              </a:ln>
              <a:solidFill>
                <a:srgbClr val="3868D4"/>
              </a:solidFill>
              <a:effectLst/>
              <a:uLnTx/>
              <a:uFillTx/>
              <a:latin typeface="Calibri"/>
              <a:ea typeface="+mn-ea"/>
              <a:cs typeface="+mn-cs"/>
            </a:endParaRPr>
          </a:p>
          <a:p>
            <a:pPr marL="0" marR="0" lvl="0" indent="0" algn="ctr" defTabSz="457200" rtl="0" eaLnBrk="0" fontAlgn="base" latinLnBrk="0" hangingPunct="0">
              <a:lnSpc>
                <a:spcPct val="100000"/>
              </a:lnSpc>
              <a:spcBef>
                <a:spcPct val="0"/>
              </a:spcBef>
              <a:spcAft>
                <a:spcPct val="0"/>
              </a:spcAft>
              <a:buClrTx/>
              <a:buSzTx/>
              <a:buFontTx/>
              <a:buNone/>
              <a:tabLst/>
              <a:defRPr/>
            </a:pPr>
            <a:endParaRPr lang="en-US" sz="2800" b="1" dirty="0">
              <a:solidFill>
                <a:srgbClr val="D87900"/>
              </a:solidFill>
              <a:latin typeface="Calibri"/>
            </a:endParaRPr>
          </a:p>
          <a:p>
            <a:pPr marL="0" marR="0" lvl="0" indent="0" algn="ctr" defTabSz="457200" rtl="0" eaLnBrk="0" fontAlgn="base" latinLnBrk="0" hangingPunct="0">
              <a:lnSpc>
                <a:spcPct val="100000"/>
              </a:lnSpc>
              <a:spcBef>
                <a:spcPct val="0"/>
              </a:spcBef>
              <a:spcAft>
                <a:spcPct val="0"/>
              </a:spcAft>
              <a:buClrTx/>
              <a:buSzTx/>
              <a:buFontTx/>
              <a:buNone/>
              <a:tabLst/>
              <a:defRPr/>
            </a:pPr>
            <a:r>
              <a:rPr lang="en-US" sz="2800" b="1" dirty="0">
                <a:solidFill>
                  <a:srgbClr val="D87900"/>
                </a:solidFill>
                <a:latin typeface="Calibri"/>
              </a:rPr>
              <a:t>March 30</a:t>
            </a:r>
            <a:r>
              <a:rPr kumimoji="0" lang="en-US" sz="2800" b="1" i="0" u="none" strike="noStrike" kern="1200" cap="none" spc="0" normalizeH="0" baseline="0" noProof="0" dirty="0">
                <a:ln>
                  <a:noFill/>
                </a:ln>
                <a:solidFill>
                  <a:srgbClr val="D87900"/>
                </a:solidFill>
                <a:effectLst/>
                <a:uLnTx/>
                <a:uFillTx/>
                <a:latin typeface="Calibri"/>
                <a:ea typeface="+mn-ea"/>
                <a:cs typeface="+mn-cs"/>
              </a:rPr>
              <a:t>, 2023</a:t>
            </a:r>
          </a:p>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a:p>
            <a:pPr algn="ctr" defTabSz="457200" eaLnBrk="0" fontAlgn="base" hangingPunct="0">
              <a:spcBef>
                <a:spcPct val="0"/>
              </a:spcBef>
              <a:spcAft>
                <a:spcPct val="0"/>
              </a:spcAf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Sandra L. Jacques, Esq. LL.M.</a:t>
            </a:r>
            <a:br>
              <a:rPr kumimoji="0" lang="en-US" sz="2400" b="1" i="0" u="none" strike="noStrike" kern="1200" cap="none" spc="0" normalizeH="0" baseline="0" noProof="0" dirty="0">
                <a:ln>
                  <a:noFill/>
                </a:ln>
                <a:solidFill>
                  <a:prstClr val="black"/>
                </a:solidFill>
                <a:effectLst/>
                <a:uLnTx/>
                <a:uFillTx/>
                <a:latin typeface="Calibri"/>
                <a:ea typeface="+mn-ea"/>
                <a:cs typeface="+mn-cs"/>
              </a:rPr>
            </a:br>
            <a:r>
              <a:rPr kumimoji="0" lang="en-US" sz="2200" b="0" i="1" u="none" strike="noStrike" kern="1200" cap="none" spc="0" normalizeH="0" baseline="0" noProof="0" dirty="0">
                <a:ln>
                  <a:noFill/>
                </a:ln>
                <a:solidFill>
                  <a:prstClr val="black"/>
                </a:solidFill>
                <a:effectLst/>
                <a:uLnTx/>
                <a:uFillTx/>
                <a:latin typeface="Calibri" panose="020F0502020204030204" pitchFamily="34" charset="0"/>
                <a:ea typeface="+mn-ea"/>
                <a:cs typeface="Calibri"/>
                <a:sym typeface="Calibri"/>
              </a:rPr>
              <a:t>LEGAL ONE Supervisor of Legal Research and Content Development</a:t>
            </a:r>
          </a:p>
        </p:txBody>
      </p:sp>
      <p:pic>
        <p:nvPicPr>
          <p:cNvPr id="5" name="Picture 4">
            <a:extLst>
              <a:ext uri="{FF2B5EF4-FFF2-40B4-BE49-F238E27FC236}">
                <a16:creationId xmlns:a16="http://schemas.microsoft.com/office/drawing/2014/main" id="{EDC673AF-DAE0-4542-8B98-34E8458416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200" y="379570"/>
            <a:ext cx="6705600" cy="1488165"/>
          </a:xfrm>
          <a:prstGeom prst="rect">
            <a:avLst/>
          </a:prstGeom>
        </p:spPr>
      </p:pic>
      <p:sp>
        <p:nvSpPr>
          <p:cNvPr id="9" name="Subtitle 2">
            <a:extLst>
              <a:ext uri="{FF2B5EF4-FFF2-40B4-BE49-F238E27FC236}">
                <a16:creationId xmlns:a16="http://schemas.microsoft.com/office/drawing/2014/main" id="{38F064BB-C452-9D4E-88F7-D98CC66EA9A0}"/>
              </a:ext>
            </a:extLst>
          </p:cNvPr>
          <p:cNvSpPr txBox="1">
            <a:spLocks/>
          </p:cNvSpPr>
          <p:nvPr/>
        </p:nvSpPr>
        <p:spPr>
          <a:xfrm>
            <a:off x="1510671" y="1611698"/>
            <a:ext cx="6122655" cy="9811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defRPr/>
            </a:pP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L</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aw,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E</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thics and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G</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overnance for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A</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ll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L</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eaders, including an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O</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verview of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N</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ew and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E</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merging Issues</a:t>
            </a:r>
            <a:endParaRPr kumimoji="0" lang="en-US" sz="2000" b="0" i="0" u="none" strike="noStrike" kern="1200" cap="none" spc="0" normalizeH="0" baseline="0" noProof="0" dirty="0">
              <a:ln>
                <a:noFill/>
              </a:ln>
              <a:solidFill>
                <a:prstClr val="white">
                  <a:lumMod val="50000"/>
                </a:prstClr>
              </a:solidFill>
              <a:effectLst/>
              <a:uLnTx/>
              <a:uFillTx/>
              <a:latin typeface="Calibri"/>
              <a:ea typeface="+mn-ea"/>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None/>
              <a:tabLst/>
              <a:defRPr/>
            </a:pPr>
            <a:endParaRPr kumimoji="0" lang="en-US" sz="2000" b="0" i="0"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val="1643316432"/>
      </p:ext>
    </p:extLst>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87362"/>
          </a:xfrm>
        </p:spPr>
        <p:txBody>
          <a:bodyPr>
            <a:normAutofit fontScale="90000"/>
          </a:bodyPr>
          <a:lstStyle/>
          <a:p>
            <a:r>
              <a:rPr lang="en-US" dirty="0"/>
              <a:t>School Bus Safety Legislation</a:t>
            </a:r>
          </a:p>
        </p:txBody>
      </p:sp>
      <p:sp>
        <p:nvSpPr>
          <p:cNvPr id="3" name="Content Placeholder 2"/>
          <p:cNvSpPr>
            <a:spLocks noGrp="1"/>
          </p:cNvSpPr>
          <p:nvPr>
            <p:ph idx="1"/>
          </p:nvPr>
        </p:nvSpPr>
        <p:spPr>
          <a:xfrm>
            <a:off x="228600" y="914400"/>
            <a:ext cx="8686800" cy="5562600"/>
          </a:xfrm>
        </p:spPr>
        <p:txBody>
          <a:bodyPr>
            <a:normAutofit fontScale="55000" lnSpcReduction="20000"/>
          </a:bodyPr>
          <a:lstStyle/>
          <a:p>
            <a:pPr marL="0" indent="0">
              <a:buNone/>
            </a:pPr>
            <a:r>
              <a:rPr lang="en-US" dirty="0"/>
              <a:t>Prompted by May 17, 2018 Bus crash in which a 10 year old student and a teacher were killed when a 77 year old bus driver attempted to illegally cross 3 lanes of traffic on 1-80.</a:t>
            </a:r>
          </a:p>
          <a:p>
            <a:pPr marL="0" indent="0">
              <a:buNone/>
            </a:pPr>
            <a:endParaRPr lang="en-US" dirty="0"/>
          </a:p>
          <a:p>
            <a:pPr marL="0" indent="0">
              <a:buNone/>
            </a:pPr>
            <a:r>
              <a:rPr lang="en-US" dirty="0"/>
              <a:t>Package of legislation signed by Governor Murphy on </a:t>
            </a:r>
            <a:r>
              <a:rPr lang="en-US" b="1" i="1" u="sng" dirty="0">
                <a:solidFill>
                  <a:srgbClr val="FF0000"/>
                </a:solidFill>
              </a:rPr>
              <a:t>December 17, 2018</a:t>
            </a:r>
            <a:r>
              <a:rPr lang="en-US" dirty="0"/>
              <a:t>:</a:t>
            </a:r>
          </a:p>
          <a:p>
            <a:endParaRPr lang="en-US" b="1" dirty="0"/>
          </a:p>
          <a:p>
            <a:r>
              <a:rPr lang="en-US" b="1" dirty="0"/>
              <a:t>P.L. 2018, c.151 </a:t>
            </a:r>
            <a:r>
              <a:rPr lang="en-US" dirty="0"/>
              <a:t>requires holders of a bus driver license to submit a medical report by a certified medical examiner. It also requires bus drivers over age 70 to submit proof of physical fitness every year, and those over age 75 to submit this proof every six months.</a:t>
            </a:r>
          </a:p>
          <a:p>
            <a:endParaRPr lang="en-US" b="1" dirty="0"/>
          </a:p>
          <a:p>
            <a:r>
              <a:rPr lang="en-US" b="1" dirty="0"/>
              <a:t>P.L. 2018, c.152 </a:t>
            </a:r>
            <a:r>
              <a:rPr lang="en-US" dirty="0"/>
              <a:t>requires that when the Department of Education notifies a board of education or a school bus contractor that a school bus driver has had their bus driver license suspended or revoked, the board of education or school bus contractor must verify to DOE that the driver in question no longer operates a bus for them.</a:t>
            </a:r>
          </a:p>
          <a:p>
            <a:endParaRPr lang="en-US" b="1" dirty="0"/>
          </a:p>
          <a:p>
            <a:r>
              <a:rPr lang="en-US" b="1" dirty="0"/>
              <a:t>P.L. 2018, c.159 </a:t>
            </a:r>
            <a:r>
              <a:rPr lang="en-US" dirty="0"/>
              <a:t>requires school bus operations in the State to comply with federal regulations concerning safety, noise emissions, insurance, and drug testing, among other areas.</a:t>
            </a:r>
          </a:p>
          <a:p>
            <a:endParaRPr lang="en-US" b="1" dirty="0"/>
          </a:p>
          <a:p>
            <a:r>
              <a:rPr lang="en-US" b="1" dirty="0"/>
              <a:t>P.L. 2018, c.160</a:t>
            </a:r>
            <a:r>
              <a:rPr lang="en-US" dirty="0"/>
              <a:t> requires all permanent and substitute school bus drivers and aides to undergo safety education programs </a:t>
            </a:r>
            <a:r>
              <a:rPr lang="en-US" b="1" i="1" u="sng" dirty="0">
                <a:solidFill>
                  <a:srgbClr val="FF0000"/>
                </a:solidFill>
              </a:rPr>
              <a:t>twice every year</a:t>
            </a:r>
            <a:r>
              <a:rPr lang="en-US" dirty="0"/>
              <a:t>.</a:t>
            </a:r>
          </a:p>
          <a:p>
            <a:pPr lvl="1"/>
            <a:r>
              <a:rPr lang="en-US" dirty="0"/>
              <a:t>If 1</a:t>
            </a:r>
            <a:r>
              <a:rPr lang="en-US" baseline="30000" dirty="0"/>
              <a:t>st</a:t>
            </a:r>
            <a:r>
              <a:rPr lang="en-US" dirty="0"/>
              <a:t> training not done already in 2019, should have first training completed as soon as possible.</a:t>
            </a:r>
          </a:p>
          <a:p>
            <a:endParaRPr lang="en-US" dirty="0"/>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10</a:t>
            </a:fld>
            <a:endParaRPr lang="en-US" dirty="0"/>
          </a:p>
        </p:txBody>
      </p:sp>
    </p:spTree>
    <p:extLst>
      <p:ext uri="{BB962C8B-B14F-4D97-AF65-F5344CB8AC3E}">
        <p14:creationId xmlns:p14="http://schemas.microsoft.com/office/powerpoint/2010/main" val="52149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a:t>Bus Driver Safety Education Training</a:t>
            </a:r>
          </a:p>
        </p:txBody>
      </p:sp>
      <p:sp>
        <p:nvSpPr>
          <p:cNvPr id="3" name="Content Placeholder 2"/>
          <p:cNvSpPr>
            <a:spLocks noGrp="1"/>
          </p:cNvSpPr>
          <p:nvPr>
            <p:ph idx="1"/>
          </p:nvPr>
        </p:nvSpPr>
        <p:spPr>
          <a:xfrm>
            <a:off x="228600" y="990600"/>
            <a:ext cx="8686800" cy="5410200"/>
          </a:xfrm>
        </p:spPr>
        <p:txBody>
          <a:bodyPr>
            <a:normAutofit fontScale="77500" lnSpcReduction="20000"/>
          </a:bodyPr>
          <a:lstStyle/>
          <a:p>
            <a:pPr marL="0" indent="0">
              <a:buNone/>
            </a:pPr>
            <a:r>
              <a:rPr lang="en-US" b="1" u="sng" dirty="0">
                <a:solidFill>
                  <a:srgbClr val="FF0000"/>
                </a:solidFill>
              </a:rPr>
              <a:t>Two times per year</a:t>
            </a:r>
            <a:r>
              <a:rPr lang="en-US" dirty="0"/>
              <a:t>, an employer shall administer a safety education program for all permanent and substitute school bus drivers and school bus aides that it employs. At a minimum, the training shall include:</a:t>
            </a:r>
          </a:p>
          <a:p>
            <a:pPr marL="0" indent="0">
              <a:buNone/>
            </a:pPr>
            <a:endParaRPr lang="en-US" dirty="0"/>
          </a:p>
          <a:p>
            <a:pPr marL="514350" indent="-514350">
              <a:buFont typeface="+mj-lt"/>
              <a:buAutoNum type="arabicPeriod"/>
            </a:pPr>
            <a:r>
              <a:rPr lang="en-US" dirty="0"/>
              <a:t>Student management and discipline; </a:t>
            </a:r>
          </a:p>
          <a:p>
            <a:pPr marL="514350" indent="-514350">
              <a:buFont typeface="+mj-lt"/>
              <a:buAutoNum type="arabicPeriod"/>
            </a:pPr>
            <a:r>
              <a:rPr lang="en-US" dirty="0"/>
              <a:t>School bus accident and emergency procedures;</a:t>
            </a:r>
          </a:p>
          <a:p>
            <a:pPr marL="514350" indent="-514350">
              <a:buFont typeface="+mj-lt"/>
              <a:buAutoNum type="arabicPeriod"/>
            </a:pPr>
            <a:r>
              <a:rPr lang="en-US" dirty="0"/>
              <a:t>Conducting school bus emergency exit drills; </a:t>
            </a:r>
          </a:p>
          <a:p>
            <a:pPr marL="514350" indent="-514350">
              <a:buFont typeface="+mj-lt"/>
              <a:buAutoNum type="arabicPeriod"/>
            </a:pPr>
            <a:r>
              <a:rPr lang="en-US" dirty="0"/>
              <a:t>Loading and unloading procedures; </a:t>
            </a:r>
          </a:p>
          <a:p>
            <a:pPr marL="514350" indent="-514350">
              <a:buFont typeface="+mj-lt"/>
              <a:buAutoNum type="arabicPeriod"/>
            </a:pPr>
            <a:r>
              <a:rPr lang="en-US" dirty="0"/>
              <a:t>School bus stop loading zone safety; </a:t>
            </a:r>
          </a:p>
          <a:p>
            <a:pPr marL="514350" indent="-514350">
              <a:buFont typeface="+mj-lt"/>
              <a:buAutoNum type="arabicPeriod"/>
            </a:pPr>
            <a:r>
              <a:rPr lang="en-US" dirty="0"/>
              <a:t>Inspecting the school vehicle for students left on board at the end of a route; and </a:t>
            </a:r>
          </a:p>
          <a:p>
            <a:pPr marL="514350" indent="-514350">
              <a:buFont typeface="+mj-lt"/>
              <a:buAutoNum type="arabicPeriod"/>
            </a:pPr>
            <a:r>
              <a:rPr lang="en-US" dirty="0"/>
              <a:t>The use of a student's education records, including the employee's responsibility to ensure the privacy of the student and the student’s records, if applicable.</a:t>
            </a:r>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11</a:t>
            </a:fld>
            <a:endParaRPr lang="en-US" dirty="0"/>
          </a:p>
        </p:txBody>
      </p:sp>
    </p:spTree>
    <p:extLst>
      <p:ext uri="{BB962C8B-B14F-4D97-AF65-F5344CB8AC3E}">
        <p14:creationId xmlns:p14="http://schemas.microsoft.com/office/powerpoint/2010/main" val="2447950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CBE5-1970-964C-BFE4-614FF75E5B06}"/>
              </a:ext>
            </a:extLst>
          </p:cNvPr>
          <p:cNvSpPr>
            <a:spLocks noGrp="1"/>
          </p:cNvSpPr>
          <p:nvPr>
            <p:ph type="title"/>
          </p:nvPr>
        </p:nvSpPr>
        <p:spPr/>
        <p:txBody>
          <a:bodyPr/>
          <a:lstStyle/>
          <a:p>
            <a:r>
              <a:rPr lang="en-US" dirty="0"/>
              <a:t>Certification cases</a:t>
            </a:r>
          </a:p>
        </p:txBody>
      </p:sp>
    </p:spTree>
    <p:extLst>
      <p:ext uri="{BB962C8B-B14F-4D97-AF65-F5344CB8AC3E}">
        <p14:creationId xmlns:p14="http://schemas.microsoft.com/office/powerpoint/2010/main" val="4228238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50F7E-CE00-4445-BBE9-B8DBFD21CDD6}"/>
              </a:ext>
            </a:extLst>
          </p:cNvPr>
          <p:cNvSpPr>
            <a:spLocks noGrp="1"/>
          </p:cNvSpPr>
          <p:nvPr>
            <p:ph type="title"/>
          </p:nvPr>
        </p:nvSpPr>
        <p:spPr/>
        <p:txBody>
          <a:bodyPr>
            <a:noAutofit/>
          </a:bodyPr>
          <a:lstStyle/>
          <a:p>
            <a:r>
              <a:rPr lang="en-US" sz="2800" b="0" i="0" u="sng" dirty="0">
                <a:solidFill>
                  <a:srgbClr val="0743B1"/>
                </a:solidFill>
                <a:effectLst/>
                <a:latin typeface="Roboto" panose="02000000000000000000" pitchFamily="2" charset="0"/>
                <a:hlinkClick r:id="rId2"/>
              </a:rPr>
              <a:t>Linda Mitchell v. New Jersey Department of Education, Office of Student Protection, 11/29/2021, (#298-21)</a:t>
            </a:r>
            <a:endParaRPr lang="en-US" sz="2800" dirty="0"/>
          </a:p>
        </p:txBody>
      </p:sp>
      <p:sp>
        <p:nvSpPr>
          <p:cNvPr id="3" name="Content Placeholder 2">
            <a:extLst>
              <a:ext uri="{FF2B5EF4-FFF2-40B4-BE49-F238E27FC236}">
                <a16:creationId xmlns:a16="http://schemas.microsoft.com/office/drawing/2014/main" id="{4C0AA0FF-BEFF-4C7C-BA81-FEBA77E4FB2D}"/>
              </a:ext>
            </a:extLst>
          </p:cNvPr>
          <p:cNvSpPr>
            <a:spLocks noGrp="1"/>
          </p:cNvSpPr>
          <p:nvPr>
            <p:ph idx="1"/>
          </p:nvPr>
        </p:nvSpPr>
        <p:spPr>
          <a:xfrm>
            <a:off x="457200" y="1600206"/>
            <a:ext cx="8229600" cy="4615659"/>
          </a:xfrm>
        </p:spPr>
        <p:txBody>
          <a:bodyPr>
            <a:normAutofit fontScale="55000" lnSpcReduction="20000"/>
          </a:bodyPr>
          <a:lstStyle/>
          <a:p>
            <a:pPr marL="0" indent="0">
              <a:buNone/>
            </a:pPr>
            <a:r>
              <a:rPr lang="en-US" u="sng" dirty="0"/>
              <a:t>FACTS</a:t>
            </a:r>
            <a:r>
              <a:rPr lang="en-US" dirty="0"/>
              <a:t>: </a:t>
            </a:r>
          </a:p>
          <a:p>
            <a:r>
              <a:rPr lang="en-US" dirty="0"/>
              <a:t>Petitioner was a school bus driver employed by the Mt. Laurel BOE</a:t>
            </a:r>
          </a:p>
          <a:p>
            <a:r>
              <a:rPr lang="en-US" dirty="0"/>
              <a:t>NJDOE suspended her School Bus Endorsement for mandatory 6 months</a:t>
            </a:r>
          </a:p>
          <a:p>
            <a:r>
              <a:rPr lang="en-US" dirty="0"/>
              <a:t>Allegations</a:t>
            </a:r>
          </a:p>
          <a:p>
            <a:pPr lvl="1"/>
            <a:r>
              <a:rPr lang="en-US" dirty="0"/>
              <a:t>Failed to visually check her bus for students before leaving the bus unattended while dropping off paperwork at the transportation building</a:t>
            </a:r>
          </a:p>
          <a:p>
            <a:pPr lvl="1"/>
            <a:r>
              <a:rPr lang="en-US" dirty="0"/>
              <a:t>Petitioner had an “affirmative duty” to visually inspect the bus / check for students</a:t>
            </a:r>
          </a:p>
          <a:p>
            <a:pPr lvl="1"/>
            <a:r>
              <a:rPr lang="en-US" dirty="0"/>
              <a:t>Undisputed that she failed to check and that a child was left on the bus</a:t>
            </a:r>
          </a:p>
          <a:p>
            <a:pPr lvl="2"/>
            <a:r>
              <a:rPr lang="en-US" dirty="0"/>
              <a:t>Claims she had not yet “parked the bus”</a:t>
            </a:r>
          </a:p>
          <a:p>
            <a:pPr lvl="2"/>
            <a:r>
              <a:rPr lang="en-US" dirty="0"/>
              <a:t>Claims 2 staff members were standing near the bus when this occurred</a:t>
            </a:r>
          </a:p>
          <a:p>
            <a:pPr lvl="2"/>
            <a:r>
              <a:rPr lang="en-US" dirty="0"/>
              <a:t>Student was quickly returned home without incident</a:t>
            </a:r>
          </a:p>
          <a:p>
            <a:pPr marL="0" indent="0">
              <a:buNone/>
            </a:pPr>
            <a:endParaRPr lang="en-US" u="sng" dirty="0"/>
          </a:p>
          <a:p>
            <a:pPr marL="0" indent="0">
              <a:buNone/>
            </a:pPr>
            <a:r>
              <a:rPr lang="en-US" u="sng" dirty="0"/>
              <a:t>HOLDING</a:t>
            </a:r>
            <a:r>
              <a:rPr lang="en-US" dirty="0"/>
              <a:t>:  SD SJM Granted</a:t>
            </a:r>
          </a:p>
          <a:p>
            <a:r>
              <a:rPr lang="en-US" dirty="0"/>
              <a:t>NJDOE “to notify the Motor Vehicle Commission of its obligation to suspend Petitioner’s School Bus Endorsement, and to notify Petitioner’s employer that she is ineligible for the period of suspension and continued employment as a school bus driver.”</a:t>
            </a:r>
          </a:p>
        </p:txBody>
      </p:sp>
      <p:sp>
        <p:nvSpPr>
          <p:cNvPr id="4" name="Slide Number Placeholder 3">
            <a:extLst>
              <a:ext uri="{FF2B5EF4-FFF2-40B4-BE49-F238E27FC236}">
                <a16:creationId xmlns:a16="http://schemas.microsoft.com/office/drawing/2014/main" id="{A3D14E23-774E-4087-BED6-254FAD5E5163}"/>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661256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50F7E-CE00-4445-BBE9-B8DBFD21CDD6}"/>
              </a:ext>
            </a:extLst>
          </p:cNvPr>
          <p:cNvSpPr>
            <a:spLocks noGrp="1"/>
          </p:cNvSpPr>
          <p:nvPr>
            <p:ph type="title"/>
          </p:nvPr>
        </p:nvSpPr>
        <p:spPr/>
        <p:txBody>
          <a:bodyPr>
            <a:noAutofit/>
          </a:bodyPr>
          <a:lstStyle/>
          <a:p>
            <a:r>
              <a:rPr lang="en-US" sz="2800" b="0" i="0" u="sng" dirty="0">
                <a:solidFill>
                  <a:srgbClr val="0743B1"/>
                </a:solidFill>
                <a:effectLst/>
                <a:latin typeface="Roboto" panose="02000000000000000000" pitchFamily="2" charset="0"/>
                <a:hlinkClick r:id="rId2"/>
              </a:rPr>
              <a:t>Ana David-Pedi, New Jersey Department of Education, Office of Student Protection, 11/18/21, (#290-21)</a:t>
            </a:r>
            <a:endParaRPr lang="en-US" sz="2800" dirty="0"/>
          </a:p>
        </p:txBody>
      </p:sp>
      <p:sp>
        <p:nvSpPr>
          <p:cNvPr id="3" name="Content Placeholder 2">
            <a:extLst>
              <a:ext uri="{FF2B5EF4-FFF2-40B4-BE49-F238E27FC236}">
                <a16:creationId xmlns:a16="http://schemas.microsoft.com/office/drawing/2014/main" id="{4C0AA0FF-BEFF-4C7C-BA81-FEBA77E4FB2D}"/>
              </a:ext>
            </a:extLst>
          </p:cNvPr>
          <p:cNvSpPr>
            <a:spLocks noGrp="1"/>
          </p:cNvSpPr>
          <p:nvPr>
            <p:ph idx="1"/>
          </p:nvPr>
        </p:nvSpPr>
        <p:spPr/>
        <p:txBody>
          <a:bodyPr>
            <a:normAutofit fontScale="55000" lnSpcReduction="20000"/>
          </a:bodyPr>
          <a:lstStyle/>
          <a:p>
            <a:pPr marL="0" indent="0">
              <a:buNone/>
            </a:pPr>
            <a:r>
              <a:rPr lang="en-US" u="sng" dirty="0"/>
              <a:t>FACTS</a:t>
            </a:r>
            <a:r>
              <a:rPr lang="en-US" dirty="0"/>
              <a:t>: </a:t>
            </a:r>
          </a:p>
          <a:p>
            <a:r>
              <a:rPr lang="en-US" dirty="0"/>
              <a:t>Petitioner was a school bus driver</a:t>
            </a:r>
          </a:p>
          <a:p>
            <a:r>
              <a:rPr lang="en-US" dirty="0"/>
              <a:t>NJDOE suspended her School Bus Endorsement for mandatory 6 months</a:t>
            </a:r>
          </a:p>
          <a:p>
            <a:r>
              <a:rPr lang="en-US" dirty="0"/>
              <a:t>Allegations</a:t>
            </a:r>
          </a:p>
          <a:p>
            <a:pPr lvl="1"/>
            <a:r>
              <a:rPr lang="en-US" dirty="0"/>
              <a:t>Central Jersey Prep student left on her bus at the end of one of her assigned bus routes in February 2021</a:t>
            </a:r>
          </a:p>
          <a:p>
            <a:pPr lvl="2"/>
            <a:r>
              <a:rPr lang="en-US" dirty="0"/>
              <a:t>Undisputed</a:t>
            </a:r>
          </a:p>
          <a:p>
            <a:pPr lvl="1"/>
            <a:r>
              <a:rPr lang="en-US" dirty="0"/>
              <a:t>Defenses</a:t>
            </a:r>
          </a:p>
          <a:p>
            <a:pPr lvl="2"/>
            <a:r>
              <a:rPr lang="en-US" dirty="0"/>
              <a:t>Student was never left alone</a:t>
            </a:r>
          </a:p>
          <a:p>
            <a:pPr lvl="2"/>
            <a:r>
              <a:rPr lang="en-US" dirty="0"/>
              <a:t>Claims she did a visual “turn around” inspection of the bus instead of a full visual walk-through because she had nowhere to pull over safely before continuing to her next route</a:t>
            </a:r>
          </a:p>
          <a:p>
            <a:pPr lvl="2"/>
            <a:r>
              <a:rPr lang="en-US" dirty="0"/>
              <a:t>She did the required walk-through after her next stop and found the student asleep in a seat</a:t>
            </a:r>
          </a:p>
          <a:p>
            <a:pPr lvl="2"/>
            <a:r>
              <a:rPr lang="en-US" dirty="0"/>
              <a:t>She then returned the child safely to Central Jersey Prep</a:t>
            </a:r>
          </a:p>
          <a:p>
            <a:pPr marL="914377" lvl="2" indent="0">
              <a:buNone/>
            </a:pPr>
            <a:endParaRPr lang="en-US" dirty="0"/>
          </a:p>
          <a:p>
            <a:pPr marL="0" indent="0">
              <a:buNone/>
            </a:pPr>
            <a:r>
              <a:rPr lang="en-US" u="sng" dirty="0"/>
              <a:t>HOLDING</a:t>
            </a:r>
            <a:r>
              <a:rPr lang="en-US" dirty="0"/>
              <a:t>:  SD SJM Granted</a:t>
            </a:r>
          </a:p>
          <a:p>
            <a:r>
              <a:rPr lang="en-US" dirty="0"/>
              <a:t>NJDOE “to notify the Motor Vehicle Commission of its obligation to suspend Petitioner’s School Bus Endorsement, and to notify Petitioner’s employer that she is ineligible for the period of suspension and continued employment as a school bus driver.”</a:t>
            </a:r>
          </a:p>
          <a:p>
            <a:endParaRPr lang="en-US" dirty="0"/>
          </a:p>
        </p:txBody>
      </p:sp>
      <p:sp>
        <p:nvSpPr>
          <p:cNvPr id="4" name="Slide Number Placeholder 3">
            <a:extLst>
              <a:ext uri="{FF2B5EF4-FFF2-40B4-BE49-F238E27FC236}">
                <a16:creationId xmlns:a16="http://schemas.microsoft.com/office/drawing/2014/main" id="{A3D14E23-774E-4087-BED6-254FAD5E5163}"/>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3629667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05C9C-5073-EE6C-3C24-BDEAF9322095}"/>
              </a:ext>
            </a:extLst>
          </p:cNvPr>
          <p:cNvSpPr>
            <a:spLocks noGrp="1"/>
          </p:cNvSpPr>
          <p:nvPr>
            <p:ph type="title"/>
          </p:nvPr>
        </p:nvSpPr>
        <p:spPr/>
        <p:txBody>
          <a:bodyPr>
            <a:normAutofit/>
          </a:bodyPr>
          <a:lstStyle/>
          <a:p>
            <a:r>
              <a:rPr lang="en-US" sz="2800" u="sng" dirty="0">
                <a:solidFill>
                  <a:srgbClr val="0056B3"/>
                </a:solidFill>
                <a:effectLst/>
                <a:latin typeface="Calibri" panose="020F0502020204030204" pitchFamily="34" charset="0"/>
                <a:ea typeface="Calibri" panose="020F0502020204030204" pitchFamily="34" charset="0"/>
                <a:cs typeface="Times New Roman" panose="02020603050405020304" pitchFamily="18" charset="0"/>
                <a:hlinkClick r:id="rId2"/>
              </a:rPr>
              <a:t>Yolette Severe v. New Jersey Department of Education, Office of Student Protection, 10/31/22, (#302-22)</a:t>
            </a:r>
            <a:endParaRPr lang="en-US" sz="6000" dirty="0"/>
          </a:p>
        </p:txBody>
      </p:sp>
      <p:sp>
        <p:nvSpPr>
          <p:cNvPr id="3" name="Content Placeholder 2">
            <a:extLst>
              <a:ext uri="{FF2B5EF4-FFF2-40B4-BE49-F238E27FC236}">
                <a16:creationId xmlns:a16="http://schemas.microsoft.com/office/drawing/2014/main" id="{B7F388E9-4A19-E400-1AAF-0DCD1E72812F}"/>
              </a:ext>
            </a:extLst>
          </p:cNvPr>
          <p:cNvSpPr>
            <a:spLocks noGrp="1"/>
          </p:cNvSpPr>
          <p:nvPr>
            <p:ph idx="1"/>
          </p:nvPr>
        </p:nvSpPr>
        <p:spPr/>
        <p:txBody>
          <a:bodyPr>
            <a:normAutofit fontScale="62500" lnSpcReduction="20000"/>
          </a:bodyPr>
          <a:lstStyle/>
          <a:p>
            <a:pPr marL="0" indent="0">
              <a:buNone/>
            </a:pPr>
            <a:r>
              <a:rPr lang="en-US" u="sng" dirty="0"/>
              <a:t>Facts</a:t>
            </a:r>
            <a:endParaRPr lang="en-US" dirty="0"/>
          </a:p>
          <a:p>
            <a:r>
              <a:rPr lang="en-US" dirty="0"/>
              <a:t>Petitioner was a school bus driver</a:t>
            </a:r>
          </a:p>
          <a:p>
            <a:r>
              <a:rPr lang="en-US" dirty="0"/>
              <a:t>A student was left on petitioner’s school bus at the end of one of her assigned bus routes on November 16, 2020. </a:t>
            </a:r>
          </a:p>
          <a:p>
            <a:r>
              <a:rPr lang="en-US" dirty="0"/>
              <a:t>Petitioner did not dispute that the child was left on the bus but contended that the student was never left alone. </a:t>
            </a:r>
          </a:p>
          <a:p>
            <a:pPr lvl="1"/>
            <a:r>
              <a:rPr lang="en-US" dirty="0"/>
              <a:t>Although petitioner contended that she had called each student’s name as they left the bus, she conceded that she had not conducted a visual walk-through to check for remaining students, and that after petitioner arrived at the bus parking lot, a student who had fallen asleep awoke and stood up; </a:t>
            </a:r>
          </a:p>
          <a:p>
            <a:pPr lvl="1"/>
            <a:r>
              <a:rPr lang="en-US" dirty="0"/>
              <a:t>Petitioner then drove the student back to their assigned school.</a:t>
            </a:r>
          </a:p>
          <a:p>
            <a:pPr lvl="1"/>
            <a:endParaRPr lang="en-US" dirty="0"/>
          </a:p>
          <a:p>
            <a:pPr marL="0" indent="0">
              <a:buNone/>
            </a:pPr>
            <a:r>
              <a:rPr lang="en-US" u="sng" dirty="0"/>
              <a:t>Holding</a:t>
            </a:r>
            <a:r>
              <a:rPr lang="en-US" dirty="0"/>
              <a:t>:</a:t>
            </a:r>
          </a:p>
          <a:p>
            <a:pPr marL="0" indent="0">
              <a:buNone/>
            </a:pPr>
            <a:r>
              <a:rPr lang="en-US" dirty="0"/>
              <a:t>“In accordance with N.J.S.A. 18A:39-29, if a school bus driver is found to have left a pupil on the bus at the end of a route, the driver’s school bus endorsement shall be suspended for six months for the first offense.”</a:t>
            </a:r>
            <a:endParaRPr lang="en-US" u="sng" dirty="0"/>
          </a:p>
        </p:txBody>
      </p:sp>
      <p:sp>
        <p:nvSpPr>
          <p:cNvPr id="4" name="Slide Number Placeholder 3">
            <a:extLst>
              <a:ext uri="{FF2B5EF4-FFF2-40B4-BE49-F238E27FC236}">
                <a16:creationId xmlns:a16="http://schemas.microsoft.com/office/drawing/2014/main" id="{E2E16819-10AE-35E8-1B8B-BC4690DB6842}"/>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15</a:t>
            </a:fld>
            <a:endParaRPr lang="en-US" dirty="0">
              <a:solidFill>
                <a:prstClr val="black">
                  <a:tint val="75000"/>
                </a:prstClr>
              </a:solidFill>
            </a:endParaRPr>
          </a:p>
        </p:txBody>
      </p:sp>
    </p:spTree>
    <p:extLst>
      <p:ext uri="{BB962C8B-B14F-4D97-AF65-F5344CB8AC3E}">
        <p14:creationId xmlns:p14="http://schemas.microsoft.com/office/powerpoint/2010/main" val="4188738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CBE5-1970-964C-BFE4-614FF75E5B06}"/>
              </a:ext>
            </a:extLst>
          </p:cNvPr>
          <p:cNvSpPr>
            <a:spLocks noGrp="1"/>
          </p:cNvSpPr>
          <p:nvPr>
            <p:ph type="title"/>
          </p:nvPr>
        </p:nvSpPr>
        <p:spPr/>
        <p:txBody>
          <a:bodyPr/>
          <a:lstStyle/>
          <a:p>
            <a:r>
              <a:rPr lang="en-US" dirty="0"/>
              <a:t>Free speech issues</a:t>
            </a:r>
          </a:p>
        </p:txBody>
      </p:sp>
    </p:spTree>
    <p:extLst>
      <p:ext uri="{BB962C8B-B14F-4D97-AF65-F5344CB8AC3E}">
        <p14:creationId xmlns:p14="http://schemas.microsoft.com/office/powerpoint/2010/main" val="962506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u="sng" dirty="0"/>
              <a:t>Students vs. Staff Free Speech Rights</a:t>
            </a:r>
          </a:p>
        </p:txBody>
      </p:sp>
      <p:sp>
        <p:nvSpPr>
          <p:cNvPr id="3" name="Content Placeholder 2"/>
          <p:cNvSpPr>
            <a:spLocks noGrp="1"/>
          </p:cNvSpPr>
          <p:nvPr>
            <p:ph idx="1"/>
          </p:nvPr>
        </p:nvSpPr>
        <p:spPr>
          <a:xfrm>
            <a:off x="304800" y="990600"/>
            <a:ext cx="8382000" cy="5410200"/>
          </a:xfrm>
        </p:spPr>
        <p:txBody>
          <a:bodyPr>
            <a:normAutofit fontScale="92500" lnSpcReduction="20000"/>
          </a:bodyPr>
          <a:lstStyle/>
          <a:p>
            <a:pPr marL="636588" indent="-571500"/>
            <a:r>
              <a:rPr lang="en-US" dirty="0"/>
              <a:t>First Amendment protects the right to free speech:</a:t>
            </a:r>
          </a:p>
          <a:p>
            <a:pPr marL="636588" indent="-571500">
              <a:buNone/>
            </a:pPr>
            <a:r>
              <a:rPr lang="en-US" i="1" dirty="0"/>
              <a:t>      </a:t>
            </a:r>
            <a:r>
              <a:rPr lang="en-US" i="1" dirty="0">
                <a:solidFill>
                  <a:srgbClr val="C00000"/>
                </a:solidFill>
              </a:rPr>
              <a:t> Congress shall make no law…abridging the freedom of speech.</a:t>
            </a:r>
          </a:p>
          <a:p>
            <a:pPr>
              <a:buNone/>
            </a:pPr>
            <a:endParaRPr lang="en-US" dirty="0"/>
          </a:p>
          <a:p>
            <a:pPr>
              <a:buNone/>
            </a:pPr>
            <a:r>
              <a:rPr lang="en-US" dirty="0"/>
              <a:t>However . . . </a:t>
            </a:r>
          </a:p>
          <a:p>
            <a:pPr lvl="1"/>
            <a:r>
              <a:rPr lang="en-US" dirty="0"/>
              <a:t>Comparing penalties for students vs. school staff when it comes to “what one can say publicly” is like comparing apples and oranges…</a:t>
            </a:r>
          </a:p>
          <a:p>
            <a:pPr lvl="1"/>
            <a:r>
              <a:rPr lang="en-US" dirty="0"/>
              <a:t>Students generally have a greater “freedom of expression” than staff members</a:t>
            </a:r>
          </a:p>
          <a:p>
            <a:pPr lvl="1">
              <a:buNone/>
            </a:pPr>
            <a:endParaRPr lang="en-US" dirty="0"/>
          </a:p>
          <a:p>
            <a:r>
              <a:rPr lang="en-US" i="1" dirty="0"/>
              <a:t>Pickering</a:t>
            </a:r>
            <a:r>
              <a:rPr lang="en-US" dirty="0"/>
              <a:t> Balancing Test vs. </a:t>
            </a:r>
            <a:r>
              <a:rPr lang="en-US" i="1" dirty="0"/>
              <a:t>Tinker</a:t>
            </a:r>
            <a:r>
              <a:rPr lang="en-US" dirty="0"/>
              <a:t> Rule</a:t>
            </a:r>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57200" y="1752600"/>
            <a:ext cx="8229600" cy="4373563"/>
          </a:xfrm>
        </p:spPr>
        <p:txBody>
          <a:bodyPr>
            <a:normAutofit/>
          </a:bodyPr>
          <a:lstStyle/>
          <a:p>
            <a:pPr marL="800100" indent="-457200"/>
            <a:r>
              <a:rPr lang="en-US" sz="2800" dirty="0"/>
              <a:t>Did the statement concern a matter of general public concern?</a:t>
            </a:r>
          </a:p>
          <a:p>
            <a:pPr indent="457200" eaLnBrk="1" hangingPunct="1"/>
            <a:endParaRPr lang="en-US" sz="2800" dirty="0"/>
          </a:p>
          <a:p>
            <a:pPr indent="457200" eaLnBrk="1" hangingPunct="1"/>
            <a:r>
              <a:rPr lang="en-US" sz="2800" dirty="0"/>
              <a:t> Was the employee speaking as a private 	citizen or during the course of his duties?</a:t>
            </a:r>
          </a:p>
          <a:p>
            <a:pPr indent="457200" eaLnBrk="1" hangingPunct="1"/>
            <a:endParaRPr lang="en-US" sz="2800" dirty="0"/>
          </a:p>
          <a:p>
            <a:pPr indent="457200" eaLnBrk="1" hangingPunct="1"/>
            <a:r>
              <a:rPr lang="en-US" sz="2800" dirty="0"/>
              <a:t> Was the statement likely to disrupt a close 	working relationship?</a:t>
            </a:r>
          </a:p>
        </p:txBody>
      </p:sp>
      <p:sp>
        <p:nvSpPr>
          <p:cNvPr id="2416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u="sng" dirty="0"/>
              <a:t>Staff Speech Issues </a:t>
            </a:r>
            <a:br>
              <a:rPr lang="en-US" u="sng" dirty="0"/>
            </a:br>
            <a:r>
              <a:rPr lang="en-US" u="sng" dirty="0"/>
              <a:t>“Pickering Balancing Test”</a:t>
            </a:r>
          </a:p>
        </p:txBody>
      </p:sp>
      <p:sp>
        <p:nvSpPr>
          <p:cNvPr id="5325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FF49078-DC11-40A0-835B-8E7760C5EF05}" type="slidenum">
              <a:rPr lang="en-US" smtClean="0"/>
              <a:pPr/>
              <a:t>18</a:t>
            </a:fld>
            <a:endParaRPr lang="en-US" dirty="0"/>
          </a:p>
        </p:txBody>
      </p:sp>
    </p:spTree>
    <p:extLst>
      <p:ext uri="{BB962C8B-B14F-4D97-AF65-F5344CB8AC3E}">
        <p14:creationId xmlns:p14="http://schemas.microsoft.com/office/powerpoint/2010/main" val="1920470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Pickering Analysis Questions</a:t>
            </a:r>
          </a:p>
        </p:txBody>
      </p:sp>
      <p:sp>
        <p:nvSpPr>
          <p:cNvPr id="3" name="Content Placeholder 2"/>
          <p:cNvSpPr>
            <a:spLocks noGrp="1"/>
          </p:cNvSpPr>
          <p:nvPr>
            <p:ph idx="1"/>
          </p:nvPr>
        </p:nvSpPr>
        <p:spPr/>
        <p:txBody>
          <a:bodyPr>
            <a:normAutofit/>
          </a:bodyPr>
          <a:lstStyle/>
          <a:p>
            <a:r>
              <a:rPr lang="en-US" dirty="0"/>
              <a:t>Does the Speech Interfere with:</a:t>
            </a:r>
          </a:p>
          <a:p>
            <a:pPr lvl="1"/>
            <a:r>
              <a:rPr lang="en-US" dirty="0"/>
              <a:t>Employee’s daily duties in the classroom?</a:t>
            </a:r>
          </a:p>
          <a:p>
            <a:pPr lvl="1"/>
            <a:r>
              <a:rPr lang="en-US" dirty="0"/>
              <a:t>Regular operation of the schools generally?</a:t>
            </a:r>
          </a:p>
          <a:p>
            <a:pPr lvl="1"/>
            <a:r>
              <a:rPr lang="en-US" dirty="0"/>
              <a:t>The working relationship between the speaker and the person or institution at whom the criticism is directed?</a:t>
            </a:r>
          </a:p>
          <a:p>
            <a:pPr marL="457200" lvl="1" indent="0">
              <a:buNone/>
            </a:pPr>
            <a:endParaRPr lang="en-US" dirty="0"/>
          </a:p>
          <a:p>
            <a:pPr marL="457200"/>
            <a:r>
              <a:rPr lang="en-US" sz="2400" u="sng" dirty="0"/>
              <a:t>Pickering v, Bd. Of Educ. Twp. High Sch. Dist. 205</a:t>
            </a:r>
            <a:r>
              <a:rPr lang="en-US" sz="2400" dirty="0"/>
              <a:t>, 391 U.S. 563, 570-572 (1968)</a:t>
            </a:r>
            <a:endParaRPr lang="en-US" sz="2400" u="sng" dirty="0"/>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DISCLAIMER</a:t>
            </a:r>
          </a:p>
        </p:txBody>
      </p:sp>
      <p:sp>
        <p:nvSpPr>
          <p:cNvPr id="3" name="Content Placeholder 2"/>
          <p:cNvSpPr>
            <a:spLocks noGrp="1"/>
          </p:cNvSpPr>
          <p:nvPr>
            <p:ph idx="1"/>
          </p:nvPr>
        </p:nvSpPr>
        <p:spPr/>
        <p:txBody>
          <a:bodyPr/>
          <a:lstStyle/>
          <a:p>
            <a:pPr marL="0" indent="0" algn="ctr">
              <a:buNone/>
            </a:pPr>
            <a:r>
              <a:rPr lang="en-US" sz="2200" dirty="0"/>
              <a:t>This presentation is intended as a summary of law only and is not meant as legal advice. Please consult your attorney to obtain legal advice.</a:t>
            </a:r>
          </a:p>
          <a:p>
            <a:pPr marL="0" indent="0" algn="ctr">
              <a:buNone/>
            </a:pPr>
            <a:endParaRPr lang="en-US" sz="2200" dirty="0"/>
          </a:p>
          <a:p>
            <a:pPr marL="0" indent="0" algn="ctr">
              <a:buNone/>
            </a:pPr>
            <a:endParaRPr lang="en-US" sz="2200" dirty="0"/>
          </a:p>
          <a:p>
            <a:pPr marL="0" indent="0" algn="ctr">
              <a:buNone/>
            </a:pPr>
            <a:endParaRPr lang="en-US" sz="2200" dirty="0"/>
          </a:p>
          <a:p>
            <a:pPr marL="0" indent="0" algn="ctr">
              <a:buNone/>
            </a:pPr>
            <a:endParaRPr lang="en-US" sz="2200" dirty="0"/>
          </a:p>
          <a:p>
            <a:pPr marL="0" indent="0" algn="ctr">
              <a:buNone/>
            </a:pPr>
            <a:r>
              <a:rPr lang="en-US" sz="2000" dirty="0"/>
              <a:t>Participants are authorized to use the LEGAL ONE materials provided in this training to offer turnkey training within the respective participant's school district or place of employment, provided that participants provide proper credit to LEGAL ONE for having developed said materials and further provided that such turnkey training is offered at no charge.</a:t>
            </a:r>
          </a:p>
          <a:p>
            <a:pPr marL="0" indent="0" algn="ctr">
              <a:buNone/>
            </a:pPr>
            <a:endParaRPr lang="en-US" sz="2200" dirty="0"/>
          </a:p>
        </p:txBody>
      </p:sp>
      <p:sp>
        <p:nvSpPr>
          <p:cNvPr id="4" name="Slide Number Placeholder 3">
            <a:extLst>
              <a:ext uri="{FF2B5EF4-FFF2-40B4-BE49-F238E27FC236}">
                <a16:creationId xmlns:a16="http://schemas.microsoft.com/office/drawing/2014/main" id="{94191B65-4F19-DB4D-AB0C-8EFAA9351167}"/>
              </a:ext>
            </a:extLst>
          </p:cNvPr>
          <p:cNvSpPr>
            <a:spLocks noGrp="1"/>
          </p:cNvSpPr>
          <p:nvPr>
            <p:ph type="sldNum" sz="quarter" idx="12"/>
          </p:nvPr>
        </p:nvSpPr>
        <p:spPr/>
        <p:txBody>
          <a:bodyPr/>
          <a:lstStyle/>
          <a:p>
            <a:pPr defTabSz="457189">
              <a:defRPr/>
            </a:pPr>
            <a:fld id="{E443D2D3-79D4-425E-A51E-1C8F275C5E7B}" type="slidenum">
              <a:rPr lang="en-US">
                <a:solidFill>
                  <a:prstClr val="black">
                    <a:lumMod val="50000"/>
                    <a:lumOff val="50000"/>
                  </a:prstClr>
                </a:solidFill>
                <a:latin typeface="Calibri"/>
              </a:rPr>
              <a:pPr defTabSz="457189">
                <a:defRPr/>
              </a:pPr>
              <a:t>2</a:t>
            </a:fld>
            <a:endParaRPr lang="en-US" dirty="0">
              <a:solidFill>
                <a:prstClr val="black">
                  <a:lumMod val="50000"/>
                  <a:lumOff val="50000"/>
                </a:prstClr>
              </a:solidFill>
              <a:latin typeface="Calibri"/>
            </a:endParaRPr>
          </a:p>
        </p:txBody>
      </p:sp>
      <p:pic>
        <p:nvPicPr>
          <p:cNvPr id="1026" name="Picture 2" descr="C:\Users\tmoore\AppData\Local\Microsoft\Windows\Temporary Internet Files\Content.IE5\8YGQJA2R\MC900318880[2].wmf"/>
          <p:cNvPicPr>
            <a:picLocks noChangeAspect="1" noChangeArrowheads="1"/>
          </p:cNvPicPr>
          <p:nvPr/>
        </p:nvPicPr>
        <p:blipFill>
          <a:blip r:embed="rId2" cstate="print"/>
          <a:srcRect/>
          <a:stretch>
            <a:fillRect/>
          </a:stretch>
        </p:blipFill>
        <p:spPr bwMode="auto">
          <a:xfrm>
            <a:off x="3931920" y="2959895"/>
            <a:ext cx="1280160" cy="1121664"/>
          </a:xfrm>
          <a:prstGeom prst="rect">
            <a:avLst/>
          </a:prstGeom>
          <a:noFill/>
        </p:spPr>
      </p:pic>
    </p:spTree>
    <p:extLst>
      <p:ext uri="{BB962C8B-B14F-4D97-AF65-F5344CB8AC3E}">
        <p14:creationId xmlns:p14="http://schemas.microsoft.com/office/powerpoint/2010/main" val="1299438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Pickering Analysis Questions</a:t>
            </a:r>
          </a:p>
        </p:txBody>
      </p:sp>
      <p:sp>
        <p:nvSpPr>
          <p:cNvPr id="3" name="Content Placeholder 2"/>
          <p:cNvSpPr>
            <a:spLocks noGrp="1"/>
          </p:cNvSpPr>
          <p:nvPr>
            <p:ph idx="1"/>
          </p:nvPr>
        </p:nvSpPr>
        <p:spPr/>
        <p:txBody>
          <a:bodyPr>
            <a:normAutofit/>
          </a:bodyPr>
          <a:lstStyle/>
          <a:p>
            <a:r>
              <a:rPr lang="en-US" dirty="0"/>
              <a:t>Teacher cannot speak in a manner that:</a:t>
            </a:r>
          </a:p>
          <a:p>
            <a:pPr lvl="1"/>
            <a:r>
              <a:rPr lang="en-US" dirty="0"/>
              <a:t>Is a reckless disregard for the truth;</a:t>
            </a:r>
          </a:p>
          <a:p>
            <a:pPr lvl="1"/>
            <a:r>
              <a:rPr lang="en-US" dirty="0"/>
              <a:t>Creates disharmonious relations in the workplace;</a:t>
            </a:r>
          </a:p>
          <a:p>
            <a:pPr lvl="1"/>
            <a:r>
              <a:rPr lang="en-US" dirty="0"/>
              <a:t>Undermines the immediate supervisor’s discipline over the employee;</a:t>
            </a:r>
          </a:p>
          <a:p>
            <a:pPr lvl="1"/>
            <a:r>
              <a:rPr lang="en-US" dirty="0">
                <a:highlight>
                  <a:srgbClr val="FFFF00"/>
                </a:highlight>
              </a:rPr>
              <a:t>Compromises the loyalty and confidence required of close working employees.</a:t>
            </a:r>
          </a:p>
          <a:p>
            <a:pPr marL="571500" indent="-457200"/>
            <a:r>
              <a:rPr lang="en-US" sz="2400" u="sng" dirty="0"/>
              <a:t>Pickering v, Bd. Of Educ. Twp. High Sch. Dist. 205</a:t>
            </a:r>
            <a:r>
              <a:rPr lang="en-US" sz="2400" dirty="0"/>
              <a:t>, 391 U.S. 563, 573 (1968).</a:t>
            </a:r>
            <a:endParaRPr lang="en-US" sz="2400" u="sng" dirty="0"/>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0E1C-748E-48BB-B2F3-E0691D09F6B9}"/>
              </a:ext>
            </a:extLst>
          </p:cNvPr>
          <p:cNvSpPr>
            <a:spLocks noGrp="1"/>
          </p:cNvSpPr>
          <p:nvPr>
            <p:ph type="title"/>
          </p:nvPr>
        </p:nvSpPr>
        <p:spPr/>
        <p:txBody>
          <a:bodyPr/>
          <a:lstStyle/>
          <a:p>
            <a:r>
              <a:rPr lang="en-US" dirty="0"/>
              <a:t>Want to Know vs. Need to Know</a:t>
            </a:r>
          </a:p>
        </p:txBody>
      </p:sp>
      <p:sp>
        <p:nvSpPr>
          <p:cNvPr id="3" name="Content Placeholder 2">
            <a:extLst>
              <a:ext uri="{FF2B5EF4-FFF2-40B4-BE49-F238E27FC236}">
                <a16:creationId xmlns:a16="http://schemas.microsoft.com/office/drawing/2014/main" id="{DE0057A1-CC5C-4B94-96D5-DF86B068F4B3}"/>
              </a:ext>
            </a:extLst>
          </p:cNvPr>
          <p:cNvSpPr>
            <a:spLocks noGrp="1"/>
          </p:cNvSpPr>
          <p:nvPr>
            <p:ph idx="1"/>
          </p:nvPr>
        </p:nvSpPr>
        <p:spPr/>
        <p:txBody>
          <a:bodyPr>
            <a:normAutofit fontScale="92500" lnSpcReduction="10000"/>
          </a:bodyPr>
          <a:lstStyle/>
          <a:p>
            <a:pPr>
              <a:spcBef>
                <a:spcPts val="560"/>
              </a:spcBef>
              <a:buClr>
                <a:schemeClr val="dk1"/>
              </a:buClr>
              <a:buSzPts val="2800"/>
              <a:buFont typeface="Arial"/>
              <a:buChar char="–"/>
            </a:pPr>
            <a:r>
              <a:rPr lang="en-US" dirty="0">
                <a:solidFill>
                  <a:schemeClr val="dk1"/>
                </a:solidFill>
                <a:latin typeface="Calibri"/>
                <a:cs typeface="Calibri"/>
                <a:sym typeface="Calibri"/>
              </a:rPr>
              <a:t>FERPA – 20 U.S.C. §1232</a:t>
            </a:r>
          </a:p>
          <a:p>
            <a:pPr marL="857250" lvl="1" indent="-457200">
              <a:spcBef>
                <a:spcPts val="0"/>
              </a:spcBef>
              <a:buClr>
                <a:schemeClr val="dk1"/>
              </a:buClr>
              <a:buSzPts val="3200"/>
              <a:buFont typeface="Calibri" panose="020F0502020204030204" pitchFamily="34" charset="0"/>
              <a:buChar char="—"/>
            </a:pPr>
            <a:r>
              <a:rPr lang="en-US" b="0" i="0" u="none" strike="noStrike" cap="none" dirty="0">
                <a:solidFill>
                  <a:schemeClr val="dk1"/>
                </a:solidFill>
                <a:latin typeface="Calibri"/>
                <a:ea typeface="Calibri"/>
                <a:cs typeface="Calibri"/>
                <a:sym typeface="Calibri"/>
              </a:rPr>
              <a:t>Broadly defines “education record”</a:t>
            </a:r>
            <a:endParaRPr lang="en-US" dirty="0"/>
          </a:p>
          <a:p>
            <a:pPr lvl="2" indent="-285750">
              <a:spcBef>
                <a:spcPts val="560"/>
              </a:spcBef>
              <a:buClr>
                <a:schemeClr val="dk1"/>
              </a:buClr>
              <a:buSzPts val="2800"/>
              <a:buFont typeface="Arial"/>
              <a:buChar char="–"/>
            </a:pPr>
            <a:r>
              <a:rPr lang="en-US" b="0" i="0" u="none" strike="noStrike" cap="none" dirty="0">
                <a:solidFill>
                  <a:schemeClr val="dk1"/>
                </a:solidFill>
                <a:latin typeface="Calibri"/>
                <a:ea typeface="Calibri"/>
                <a:cs typeface="Calibri"/>
                <a:sym typeface="Calibri"/>
              </a:rPr>
              <a:t>SD may provide information that is “educationally relevant” to appropriate parties</a:t>
            </a:r>
          </a:p>
          <a:p>
            <a:pPr lvl="1">
              <a:spcBef>
                <a:spcPts val="560"/>
              </a:spcBef>
              <a:buClr>
                <a:schemeClr val="dk1"/>
              </a:buClr>
              <a:buSzPts val="2800"/>
              <a:buFont typeface="Arial"/>
              <a:buChar char="–"/>
            </a:pPr>
            <a:endParaRPr lang="en-US" dirty="0">
              <a:solidFill>
                <a:schemeClr val="dk1"/>
              </a:solidFill>
              <a:latin typeface="Calibri"/>
              <a:cs typeface="Calibri"/>
              <a:sym typeface="Calibri"/>
            </a:endParaRPr>
          </a:p>
          <a:p>
            <a:pPr>
              <a:spcBef>
                <a:spcPts val="560"/>
              </a:spcBef>
              <a:buClr>
                <a:schemeClr val="dk1"/>
              </a:buClr>
              <a:buSzPts val="2800"/>
              <a:buFont typeface="Arial"/>
              <a:buChar char="–"/>
            </a:pPr>
            <a:r>
              <a:rPr lang="en-US" dirty="0">
                <a:solidFill>
                  <a:schemeClr val="dk1"/>
                </a:solidFill>
                <a:latin typeface="Calibri"/>
                <a:cs typeface="Calibri"/>
                <a:sym typeface="Calibri"/>
              </a:rPr>
              <a:t>Want to know vs. Need to Know</a:t>
            </a:r>
          </a:p>
          <a:p>
            <a:pPr lvl="1">
              <a:spcBef>
                <a:spcPts val="560"/>
              </a:spcBef>
              <a:buClr>
                <a:schemeClr val="dk1"/>
              </a:buClr>
              <a:buSzPts val="2800"/>
              <a:buFont typeface="Arial"/>
              <a:buChar char="–"/>
            </a:pPr>
            <a:r>
              <a:rPr lang="en-US" dirty="0">
                <a:solidFill>
                  <a:schemeClr val="dk1"/>
                </a:solidFill>
                <a:latin typeface="Calibri"/>
                <a:cs typeface="Calibri"/>
                <a:sym typeface="Calibri"/>
              </a:rPr>
              <a:t>Unless you have an “educationally relevant” reason to know the information, you are not entitled to receive it</a:t>
            </a:r>
          </a:p>
          <a:p>
            <a:pPr lvl="1">
              <a:spcBef>
                <a:spcPts val="560"/>
              </a:spcBef>
              <a:buClr>
                <a:schemeClr val="dk1"/>
              </a:buClr>
              <a:buSzPts val="2800"/>
              <a:buFont typeface="Arial"/>
              <a:buChar char="–"/>
            </a:pPr>
            <a:r>
              <a:rPr lang="en-US" dirty="0">
                <a:solidFill>
                  <a:schemeClr val="dk1"/>
                </a:solidFill>
                <a:latin typeface="Calibri"/>
                <a:cs typeface="Calibri"/>
                <a:sym typeface="Calibri"/>
              </a:rPr>
              <a:t>Curiosity, while understandable, is </a:t>
            </a:r>
            <a:r>
              <a:rPr lang="en-US" b="1" i="1" u="sng" dirty="0">
                <a:solidFill>
                  <a:schemeClr val="dk1"/>
                </a:solidFill>
                <a:latin typeface="Calibri"/>
                <a:cs typeface="Calibri"/>
                <a:sym typeface="Calibri"/>
              </a:rPr>
              <a:t>not</a:t>
            </a:r>
            <a:r>
              <a:rPr lang="en-US" dirty="0">
                <a:solidFill>
                  <a:schemeClr val="dk1"/>
                </a:solidFill>
                <a:latin typeface="Calibri"/>
                <a:cs typeface="Calibri"/>
                <a:sym typeface="Calibri"/>
              </a:rPr>
              <a:t> an “educationally relevant” reason to receive information</a:t>
            </a:r>
            <a:endParaRPr lang="en-US" dirty="0"/>
          </a:p>
          <a:p>
            <a:pPr lvl="1"/>
            <a:endParaRPr lang="en-US" dirty="0"/>
          </a:p>
        </p:txBody>
      </p:sp>
      <p:sp>
        <p:nvSpPr>
          <p:cNvPr id="4" name="Slide Number Placeholder 3">
            <a:extLst>
              <a:ext uri="{FF2B5EF4-FFF2-40B4-BE49-F238E27FC236}">
                <a16:creationId xmlns:a16="http://schemas.microsoft.com/office/drawing/2014/main" id="{5CC00DA9-2B5C-4B52-8C2B-41C4AA0BED25}"/>
              </a:ext>
            </a:extLst>
          </p:cNvPr>
          <p:cNvSpPr>
            <a:spLocks noGrp="1"/>
          </p:cNvSpPr>
          <p:nvPr>
            <p:ph type="sldNum" sz="quarter" idx="12"/>
          </p:nvPr>
        </p:nvSpPr>
        <p:spPr/>
        <p:txBody>
          <a:bodyPr/>
          <a:lstStyle/>
          <a:p>
            <a:pPr>
              <a:defRPr/>
            </a:pPr>
            <a:fld id="{E443D2D3-79D4-425E-A51E-1C8F275C5E7B}" type="slidenum">
              <a:rPr lang="en-US" smtClean="0"/>
              <a:pPr>
                <a:defRPr/>
              </a:pPr>
              <a:t>21</a:t>
            </a:fld>
            <a:endParaRPr lang="en-US" dirty="0"/>
          </a:p>
        </p:txBody>
      </p:sp>
    </p:spTree>
    <p:extLst>
      <p:ext uri="{BB962C8B-B14F-4D97-AF65-F5344CB8AC3E}">
        <p14:creationId xmlns:p14="http://schemas.microsoft.com/office/powerpoint/2010/main" val="2666776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487362"/>
          </a:xfrm>
        </p:spPr>
        <p:txBody>
          <a:bodyPr>
            <a:noAutofit/>
          </a:bodyPr>
          <a:lstStyle/>
          <a:p>
            <a:r>
              <a:rPr lang="en-US" sz="2400" u="sng" dirty="0"/>
              <a:t>O’Brien v. SOSD of Paterson</a:t>
            </a:r>
            <a:r>
              <a:rPr lang="en-US" sz="2400" dirty="0"/>
              <a:t>, Superior Crt, Appellate Division, </a:t>
            </a:r>
            <a:br>
              <a:rPr lang="en-US" sz="2400" dirty="0"/>
            </a:br>
            <a:r>
              <a:rPr lang="en-US" sz="2400" dirty="0"/>
              <a:t>Docket No. A-2452-11T4 – December 18, 2012</a:t>
            </a:r>
            <a:endParaRPr lang="en-US" sz="2400" u="sng" dirty="0"/>
          </a:p>
        </p:txBody>
      </p:sp>
      <p:sp>
        <p:nvSpPr>
          <p:cNvPr id="3" name="Content Placeholder 2"/>
          <p:cNvSpPr>
            <a:spLocks noGrp="1"/>
          </p:cNvSpPr>
          <p:nvPr>
            <p:ph idx="1"/>
          </p:nvPr>
        </p:nvSpPr>
        <p:spPr>
          <a:xfrm>
            <a:off x="152400" y="685800"/>
            <a:ext cx="8839200" cy="6172200"/>
          </a:xfrm>
        </p:spPr>
        <p:txBody>
          <a:bodyPr>
            <a:normAutofit fontScale="62500" lnSpcReduction="20000"/>
          </a:bodyPr>
          <a:lstStyle/>
          <a:p>
            <a:pPr>
              <a:buNone/>
            </a:pPr>
            <a:r>
              <a:rPr lang="en-US" u="sng" dirty="0"/>
              <a:t>FACTS:</a:t>
            </a:r>
          </a:p>
          <a:p>
            <a:r>
              <a:rPr lang="en-US" dirty="0"/>
              <a:t>1</a:t>
            </a:r>
            <a:r>
              <a:rPr lang="en-US" baseline="30000" dirty="0"/>
              <a:t>st</a:t>
            </a:r>
            <a:r>
              <a:rPr lang="en-US" dirty="0"/>
              <a:t> Grade Elementary School Teacher in Paterson</a:t>
            </a:r>
          </a:p>
          <a:p>
            <a:pPr lvl="1"/>
            <a:r>
              <a:rPr lang="en-US" dirty="0"/>
              <a:t>Class comprised of 6 year old students (all were either Latino or African-American)</a:t>
            </a:r>
          </a:p>
          <a:p>
            <a:r>
              <a:rPr lang="en-US" dirty="0"/>
              <a:t>Teacher posted 2 comments on Facebook:</a:t>
            </a:r>
          </a:p>
          <a:p>
            <a:pPr lvl="1"/>
            <a:r>
              <a:rPr lang="en-US" dirty="0"/>
              <a:t>“I’m not a teacher I’m a warden for future criminals!”</a:t>
            </a:r>
          </a:p>
          <a:p>
            <a:pPr lvl="1"/>
            <a:r>
              <a:rPr lang="en-US" dirty="0"/>
              <a:t>“They had a scared straight program in school why couldn’t [I] bring [first] graders?”</a:t>
            </a:r>
          </a:p>
          <a:p>
            <a:r>
              <a:rPr lang="en-US" dirty="0"/>
              <a:t>SD became aware of the Facebook posts</a:t>
            </a:r>
          </a:p>
          <a:p>
            <a:r>
              <a:rPr lang="en-US" dirty="0"/>
              <a:t>Teacher said that she “didn’t intend her comments to be offensive, but she was otherwise unrepentant.”</a:t>
            </a:r>
          </a:p>
          <a:p>
            <a:r>
              <a:rPr lang="en-US" dirty="0"/>
              <a:t>News of the Facebook postings spread in the community</a:t>
            </a:r>
          </a:p>
          <a:p>
            <a:pPr lvl="1"/>
            <a:r>
              <a:rPr lang="en-US" dirty="0"/>
              <a:t>2 angry parents went to the SD offices to express their outrage</a:t>
            </a:r>
          </a:p>
          <a:p>
            <a:pPr lvl="1"/>
            <a:r>
              <a:rPr lang="en-US" dirty="0"/>
              <a:t>One parent threatened to remove their child from the school</a:t>
            </a:r>
          </a:p>
          <a:p>
            <a:pPr lvl="1"/>
            <a:r>
              <a:rPr lang="en-US" dirty="0"/>
              <a:t>School received at least a dozen irate phone calls</a:t>
            </a:r>
          </a:p>
          <a:p>
            <a:pPr lvl="1"/>
            <a:r>
              <a:rPr lang="en-US" dirty="0"/>
              <a:t>There was a protest outside of the school (approximately 20-25 people)</a:t>
            </a:r>
          </a:p>
          <a:p>
            <a:pPr lvl="1"/>
            <a:r>
              <a:rPr lang="en-US" dirty="0"/>
              <a:t>News Media ascended on the school</a:t>
            </a:r>
          </a:p>
          <a:p>
            <a:pPr lvl="1"/>
            <a:r>
              <a:rPr lang="en-US" dirty="0"/>
              <a:t>Large crowd attended the School Council Meeting to express their outrage</a:t>
            </a:r>
          </a:p>
          <a:p>
            <a:r>
              <a:rPr lang="en-US" dirty="0"/>
              <a:t>Conduct Unbecoming Charges were filed and granted against the teacher</a:t>
            </a:r>
          </a:p>
          <a:p>
            <a:pPr lvl="1"/>
            <a:r>
              <a:rPr lang="en-US" dirty="0"/>
              <a:t>Teacher Defenses had been:</a:t>
            </a:r>
          </a:p>
          <a:p>
            <a:pPr lvl="2"/>
            <a:r>
              <a:rPr lang="en-US" dirty="0"/>
              <a:t>First Amendment Protections – “Matter of Public Concern”</a:t>
            </a:r>
          </a:p>
          <a:p>
            <a:pPr lvl="2"/>
            <a:r>
              <a:rPr lang="en-US" dirty="0"/>
              <a:t>Not her intent to insult her students based upon their race/ethnicity</a:t>
            </a:r>
          </a:p>
        </p:txBody>
      </p:sp>
      <p:sp>
        <p:nvSpPr>
          <p:cNvPr id="6" name="Slide Number Placeholder 5"/>
          <p:cNvSpPr>
            <a:spLocks noGrp="1"/>
          </p:cNvSpPr>
          <p:nvPr>
            <p:ph type="sldNum" sz="quarter" idx="12"/>
          </p:nvPr>
        </p:nvSpPr>
        <p:spPr/>
        <p:txBody>
          <a:bodyPr/>
          <a:lstStyle/>
          <a:p>
            <a:pPr>
              <a:defRPr/>
            </a:pPr>
            <a:fld id="{E443D2D3-79D4-425E-A51E-1C8F275C5E7B}"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563562"/>
          </a:xfrm>
        </p:spPr>
        <p:txBody>
          <a:bodyPr>
            <a:noAutofit/>
          </a:bodyPr>
          <a:lstStyle/>
          <a:p>
            <a:r>
              <a:rPr lang="en-US" sz="2400" u="sng" dirty="0"/>
              <a:t>O’Brien v. SOSD of Paterson</a:t>
            </a:r>
            <a:r>
              <a:rPr lang="en-US" sz="2400" dirty="0"/>
              <a:t>, Superior Crt, Appellate Division, Docket No. A-2452-11T4 – December 18, 2012</a:t>
            </a:r>
            <a:endParaRPr lang="en-US" sz="2400" u="sng" dirty="0"/>
          </a:p>
        </p:txBody>
      </p:sp>
      <p:sp>
        <p:nvSpPr>
          <p:cNvPr id="3" name="Content Placeholder 2"/>
          <p:cNvSpPr>
            <a:spLocks noGrp="1"/>
          </p:cNvSpPr>
          <p:nvPr>
            <p:ph idx="1"/>
          </p:nvPr>
        </p:nvSpPr>
        <p:spPr>
          <a:xfrm>
            <a:off x="114300" y="990600"/>
            <a:ext cx="8915400" cy="5867400"/>
          </a:xfrm>
        </p:spPr>
        <p:txBody>
          <a:bodyPr>
            <a:normAutofit fontScale="62500" lnSpcReduction="20000"/>
          </a:bodyPr>
          <a:lstStyle/>
          <a:p>
            <a:pPr>
              <a:buNone/>
            </a:pPr>
            <a:r>
              <a:rPr lang="en-US" u="sng" dirty="0"/>
              <a:t>HOLDING</a:t>
            </a:r>
            <a:r>
              <a:rPr lang="en-US" dirty="0"/>
              <a:t>:  Affirmed.  Teacher is Dismissed.</a:t>
            </a:r>
            <a:endParaRPr lang="en-US" u="sng" dirty="0"/>
          </a:p>
          <a:p>
            <a:pPr>
              <a:buNone/>
            </a:pPr>
            <a:endParaRPr lang="en-US" u="sng" dirty="0"/>
          </a:p>
          <a:p>
            <a:pPr>
              <a:buNone/>
            </a:pPr>
            <a:r>
              <a:rPr lang="en-US" u="sng" dirty="0"/>
              <a:t>RATIONALE</a:t>
            </a:r>
            <a:r>
              <a:rPr lang="en-US" dirty="0"/>
              <a:t>:  Citing the ALJ Decision / </a:t>
            </a:r>
            <a:r>
              <a:rPr lang="en-US" u="sng" dirty="0"/>
              <a:t>Pickering</a:t>
            </a:r>
            <a:r>
              <a:rPr lang="en-US" dirty="0"/>
              <a:t> Analysis</a:t>
            </a:r>
          </a:p>
          <a:p>
            <a:pPr lvl="1"/>
            <a:r>
              <a:rPr lang="en-US" dirty="0"/>
              <a:t>Teacher’s remarks “were not addressing a matter of public concern, but were a ‘personal expression’ of dissatisfaction with her job.”</a:t>
            </a:r>
          </a:p>
          <a:p>
            <a:pPr lvl="1"/>
            <a:endParaRPr lang="en-US" dirty="0"/>
          </a:p>
          <a:p>
            <a:pPr lvl="1"/>
            <a:r>
              <a:rPr lang="en-US" dirty="0"/>
              <a:t>“Even if the Teacher’s comments were a matter of public concern, her right to express her views was outweighed by the district’s need to operate its schools efficiently.”</a:t>
            </a:r>
          </a:p>
          <a:p>
            <a:pPr lvl="1"/>
            <a:endParaRPr lang="en-US" dirty="0"/>
          </a:p>
          <a:p>
            <a:pPr lvl="1"/>
            <a:r>
              <a:rPr lang="en-US" dirty="0"/>
              <a:t>“An internet social-networking site such as Facebook is a questionable place to begin an earnest conversation about an important school issue such as classroom discipline.”</a:t>
            </a:r>
          </a:p>
          <a:p>
            <a:pPr lvl="1"/>
            <a:endParaRPr lang="en-US" dirty="0"/>
          </a:p>
          <a:p>
            <a:pPr lvl="1"/>
            <a:r>
              <a:rPr lang="en-US" dirty="0"/>
              <a:t>“It becomes impossible for parents to cooperate with or have faith in a teacher who insults their children and trivializes legitimate educational concerns on the internet.”</a:t>
            </a:r>
          </a:p>
          <a:p>
            <a:pPr lvl="1"/>
            <a:endParaRPr lang="en-US" dirty="0"/>
          </a:p>
          <a:p>
            <a:pPr lvl="1"/>
            <a:r>
              <a:rPr lang="en-US" dirty="0"/>
              <a:t>“…while 1</a:t>
            </a:r>
            <a:r>
              <a:rPr lang="en-US" baseline="30000" dirty="0"/>
              <a:t>st</a:t>
            </a:r>
            <a:r>
              <a:rPr lang="en-US" dirty="0"/>
              <a:t> Amendment protections do not generally rise or fall on the public relations to a person’s statements, ‘in a public school setting thoughtless words can destroy the partnership between home and school that is essential to the mission of the schools.’”</a:t>
            </a:r>
          </a:p>
          <a:p>
            <a:pPr lvl="2"/>
            <a:endParaRPr lang="en-US" dirty="0"/>
          </a:p>
        </p:txBody>
      </p:sp>
      <p:sp>
        <p:nvSpPr>
          <p:cNvPr id="6" name="Slide Number Placeholder 5"/>
          <p:cNvSpPr>
            <a:spLocks noGrp="1"/>
          </p:cNvSpPr>
          <p:nvPr>
            <p:ph type="sldNum" sz="quarter" idx="12"/>
          </p:nvPr>
        </p:nvSpPr>
        <p:spPr/>
        <p:txBody>
          <a:bodyPr/>
          <a:lstStyle/>
          <a:p>
            <a:pPr>
              <a:defRPr/>
            </a:pPr>
            <a:fld id="{E443D2D3-79D4-425E-A51E-1C8F275C5E7B}" type="slidenum">
              <a:rPr lang="en-US" smtClean="0"/>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u="sng" dirty="0"/>
              <a:t>Common Employee Defenses</a:t>
            </a:r>
          </a:p>
        </p:txBody>
      </p:sp>
      <p:sp>
        <p:nvSpPr>
          <p:cNvPr id="3" name="Content Placeholder 2"/>
          <p:cNvSpPr>
            <a:spLocks noGrp="1"/>
          </p:cNvSpPr>
          <p:nvPr>
            <p:ph idx="1"/>
          </p:nvPr>
        </p:nvSpPr>
        <p:spPr>
          <a:xfrm>
            <a:off x="457200" y="1455283"/>
            <a:ext cx="8229600" cy="5105400"/>
          </a:xfrm>
        </p:spPr>
        <p:txBody>
          <a:bodyPr>
            <a:normAutofit/>
          </a:bodyPr>
          <a:lstStyle/>
          <a:p>
            <a:pPr algn="ctr">
              <a:buNone/>
            </a:pPr>
            <a:r>
              <a:rPr lang="en-US" sz="3600" b="1" dirty="0">
                <a:solidFill>
                  <a:srgbClr val="FF0000"/>
                </a:solidFill>
              </a:rPr>
              <a:t>“I didn’t mean it” / “I was joking around”</a:t>
            </a:r>
          </a:p>
          <a:p>
            <a:pPr algn="ctr">
              <a:buNone/>
            </a:pPr>
            <a:endParaRPr lang="en-US" dirty="0">
              <a:solidFill>
                <a:srgbClr val="FF0000"/>
              </a:solidFill>
            </a:endParaRPr>
          </a:p>
          <a:p>
            <a:pPr algn="ctr">
              <a:buNone/>
            </a:pPr>
            <a:endParaRPr lang="en-US" dirty="0">
              <a:solidFill>
                <a:srgbClr val="FF0000"/>
              </a:solidFill>
            </a:endParaRPr>
          </a:p>
          <a:p>
            <a:pPr algn="ctr">
              <a:buNone/>
            </a:pPr>
            <a:r>
              <a:rPr lang="en-US" dirty="0"/>
              <a:t>Generally – this defense does not work.</a:t>
            </a:r>
          </a:p>
          <a:p>
            <a:pPr algn="ctr">
              <a:buNone/>
            </a:pPr>
            <a:endParaRPr lang="en-US" dirty="0"/>
          </a:p>
          <a:p>
            <a:pPr marL="457200" lvl="1" indent="0" algn="ctr">
              <a:buNone/>
            </a:pPr>
            <a:r>
              <a:rPr lang="en-US" dirty="0"/>
              <a:t>If you violate the </a:t>
            </a:r>
            <a:r>
              <a:rPr lang="en-US" i="1" dirty="0"/>
              <a:t>Pickering Test</a:t>
            </a:r>
            <a:r>
              <a:rPr lang="en-US" dirty="0"/>
              <a:t>, your speech / activity is not protected.</a:t>
            </a:r>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u="sng" dirty="0"/>
              <a:t>Common Employee Defenses</a:t>
            </a:r>
          </a:p>
        </p:txBody>
      </p:sp>
      <p:sp>
        <p:nvSpPr>
          <p:cNvPr id="3" name="Content Placeholder 2"/>
          <p:cNvSpPr>
            <a:spLocks noGrp="1"/>
          </p:cNvSpPr>
          <p:nvPr>
            <p:ph idx="1"/>
          </p:nvPr>
        </p:nvSpPr>
        <p:spPr>
          <a:xfrm>
            <a:off x="304800" y="1143000"/>
            <a:ext cx="8610600" cy="5257800"/>
          </a:xfrm>
        </p:spPr>
        <p:txBody>
          <a:bodyPr>
            <a:normAutofit fontScale="92500" lnSpcReduction="10000"/>
          </a:bodyPr>
          <a:lstStyle/>
          <a:p>
            <a:pPr>
              <a:buNone/>
            </a:pPr>
            <a:r>
              <a:rPr lang="en-US" dirty="0"/>
              <a:t>That was posted on my private ____ page…</a:t>
            </a:r>
          </a:p>
          <a:p>
            <a:pPr lvl="1"/>
            <a:endParaRPr lang="en-US" sz="1800" dirty="0"/>
          </a:p>
          <a:p>
            <a:r>
              <a:rPr lang="en-US" sz="2200" dirty="0"/>
              <a:t>Employer cannot request private passwords</a:t>
            </a:r>
          </a:p>
          <a:p>
            <a:pPr lvl="1"/>
            <a:r>
              <a:rPr lang="en-US" sz="1800" dirty="0"/>
              <a:t>P.L. 2013, c.155 – Prohibits an employer from requiring or requesting a current or prospective employee to provide or disclose any user name or password, or in any way provide the employer access to, a personal account through an electronic communications device.</a:t>
            </a:r>
          </a:p>
          <a:p>
            <a:pPr lvl="1">
              <a:buNone/>
            </a:pPr>
            <a:endParaRPr lang="en-US" sz="1800" dirty="0"/>
          </a:p>
          <a:p>
            <a:r>
              <a:rPr lang="en-US" sz="2200" dirty="0"/>
              <a:t>Assume that co-workers, supervisors, residents and their families have done an Internet search looking for information about you…</a:t>
            </a:r>
          </a:p>
          <a:p>
            <a:pPr lvl="1"/>
            <a:r>
              <a:rPr lang="en-US" sz="1800" dirty="0"/>
              <a:t>Google yourself and see what you find</a:t>
            </a:r>
          </a:p>
          <a:p>
            <a:pPr lvl="1"/>
            <a:r>
              <a:rPr lang="en-US" sz="1800" dirty="0"/>
              <a:t>Clean up your Facebook / Social Media Accounts</a:t>
            </a:r>
          </a:p>
          <a:p>
            <a:endParaRPr lang="en-US" sz="2200" dirty="0"/>
          </a:p>
          <a:p>
            <a:r>
              <a:rPr lang="en-US" sz="2200" dirty="0"/>
              <a:t>Compare</a:t>
            </a:r>
          </a:p>
          <a:p>
            <a:pPr lvl="1"/>
            <a:r>
              <a:rPr lang="en-US" sz="1800" dirty="0"/>
              <a:t> </a:t>
            </a:r>
            <a:r>
              <a:rPr lang="en-US" sz="1800" u="sng" dirty="0"/>
              <a:t>Pietrylo v. Hillstone Restaurant Group</a:t>
            </a:r>
            <a:r>
              <a:rPr lang="en-US" sz="1800" dirty="0"/>
              <a:t>, 2009 WL 3128420 (D.N.J.)</a:t>
            </a:r>
            <a:endParaRPr lang="en-US" dirty="0">
              <a:solidFill>
                <a:srgbClr val="FF0000"/>
              </a:solidFill>
            </a:endParaRPr>
          </a:p>
          <a:p>
            <a:pPr lvl="1"/>
            <a:r>
              <a:rPr lang="en-US" sz="1800" u="sng" dirty="0"/>
              <a:t>Ehling v. Monmouth-Ocean Hospital Service</a:t>
            </a:r>
            <a:r>
              <a:rPr lang="en-US" sz="1800" dirty="0"/>
              <a:t>,  No. 2:11-cv-03305 (WJM) (D.N.J. May 30, 2012)</a:t>
            </a:r>
          </a:p>
          <a:p>
            <a:endParaRPr lang="en-US" sz="2200" dirty="0"/>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763000" cy="5181600"/>
          </a:xfrm>
        </p:spPr>
        <p:txBody>
          <a:bodyPr>
            <a:normAutofit fontScale="55000" lnSpcReduction="20000"/>
          </a:bodyPr>
          <a:lstStyle/>
          <a:p>
            <a:pPr>
              <a:buNone/>
            </a:pPr>
            <a:r>
              <a:rPr lang="en-US" u="sng" dirty="0"/>
              <a:t>Underlying Facts</a:t>
            </a:r>
            <a:r>
              <a:rPr lang="en-US" dirty="0"/>
              <a:t>:</a:t>
            </a:r>
          </a:p>
          <a:p>
            <a:r>
              <a:rPr lang="en-US" dirty="0"/>
              <a:t>SD filed Conduct Unbecoming Charges against tenured Elementary School Teacher, for allegations of (1) Theft/Shoplifting; (2) Failure to Report Arrest; (3) Violation of District Policies; and (4) Pattern of Unbecoming Conduct.</a:t>
            </a:r>
          </a:p>
          <a:p>
            <a:pPr>
              <a:buNone/>
            </a:pPr>
            <a:endParaRPr lang="en-US" u="sng" dirty="0"/>
          </a:p>
          <a:p>
            <a:pPr>
              <a:buNone/>
            </a:pPr>
            <a:r>
              <a:rPr lang="en-US" u="sng" dirty="0"/>
              <a:t>Procedural History:</a:t>
            </a:r>
            <a:endParaRPr lang="en-US" dirty="0"/>
          </a:p>
          <a:p>
            <a:r>
              <a:rPr lang="en-US" dirty="0"/>
              <a:t>Arbitration (1/5/17) – Conduct Unbecoming Charges Granted.  Teacher was discharged.</a:t>
            </a:r>
          </a:p>
          <a:p>
            <a:r>
              <a:rPr lang="en-US" dirty="0"/>
              <a:t>Superior Court - Law Division, Docket No. L-1068-17 – Affirmed</a:t>
            </a:r>
          </a:p>
          <a:p>
            <a:r>
              <a:rPr lang="en-US" dirty="0"/>
              <a:t>Appellate Division – Affirmed</a:t>
            </a:r>
          </a:p>
          <a:p>
            <a:pPr>
              <a:buNone/>
            </a:pPr>
            <a:endParaRPr lang="en-US" u="sng" dirty="0"/>
          </a:p>
          <a:p>
            <a:pPr>
              <a:buNone/>
            </a:pPr>
            <a:r>
              <a:rPr lang="en-US" u="sng" dirty="0"/>
              <a:t>Rationale:</a:t>
            </a:r>
            <a:endParaRPr lang="en-US" dirty="0"/>
          </a:p>
          <a:p>
            <a:r>
              <a:rPr lang="en-US" dirty="0"/>
              <a:t>“Judicial review of an Arbitration award is very limited.” (</a:t>
            </a:r>
            <a:r>
              <a:rPr lang="en-US" i="1" dirty="0"/>
              <a:t>Citations omitted</a:t>
            </a:r>
            <a:r>
              <a:rPr lang="en-US" dirty="0"/>
              <a:t>).  </a:t>
            </a:r>
            <a:r>
              <a:rPr lang="en-US" i="1" dirty="0"/>
              <a:t>Id. at 3.</a:t>
            </a:r>
            <a:endParaRPr lang="en-US" dirty="0"/>
          </a:p>
          <a:p>
            <a:r>
              <a:rPr lang="en-US" dirty="0"/>
              <a:t>“Unbecoming conduct ‘need not be predicated upon the violation of any particular rule or regulation, but may be based merely upon the violation of the implicit standard of good behavior which devolves upon one who stands in the public eye as an upholder of that which is morally and legally correct.”  </a:t>
            </a:r>
            <a:r>
              <a:rPr lang="en-US" i="1" dirty="0"/>
              <a:t>Id.</a:t>
            </a:r>
            <a:endParaRPr lang="en-US" dirty="0"/>
          </a:p>
          <a:p>
            <a:r>
              <a:rPr lang="en-US" dirty="0"/>
              <a:t>“In determining whether a teacher has engaged in unbecoming conduct, the Commissioner may take into account ‘any harm or injurious effect which the teacher’s conduct may have had on the maintenance of discipline and the proper administration of the school system.’”  </a:t>
            </a:r>
            <a:r>
              <a:rPr lang="en-US" i="1" dirty="0"/>
              <a:t>Id</a:t>
            </a:r>
            <a:r>
              <a:rPr lang="en-US" dirty="0"/>
              <a:t>.</a:t>
            </a:r>
          </a:p>
          <a:p>
            <a:pPr>
              <a:buNone/>
            </a:pPr>
            <a:endParaRPr lang="en-US" dirty="0"/>
          </a:p>
          <a:p>
            <a:pPr>
              <a:buNone/>
            </a:pPr>
            <a:endParaRPr lang="en-US" dirty="0"/>
          </a:p>
          <a:p>
            <a:pPr>
              <a:buNone/>
            </a:pPr>
            <a:endParaRPr lang="en-US" dirty="0"/>
          </a:p>
        </p:txBody>
      </p:sp>
      <p:sp>
        <p:nvSpPr>
          <p:cNvPr id="6" name="Title 1"/>
          <p:cNvSpPr>
            <a:spLocks noGrp="1"/>
          </p:cNvSpPr>
          <p:nvPr>
            <p:ph type="title"/>
          </p:nvPr>
        </p:nvSpPr>
        <p:spPr>
          <a:xfrm>
            <a:off x="152400" y="304800"/>
            <a:ext cx="8991600" cy="685800"/>
          </a:xfrm>
        </p:spPr>
        <p:txBody>
          <a:bodyPr>
            <a:noAutofit/>
          </a:bodyPr>
          <a:lstStyle/>
          <a:p>
            <a:r>
              <a:rPr lang="en-US" sz="2800" i="1" u="sng" dirty="0"/>
              <a:t>Michele Schwab v.Woodbridge Township BOE</a:t>
            </a:r>
            <a:br>
              <a:rPr lang="en-US" sz="2800" dirty="0"/>
            </a:br>
            <a:r>
              <a:rPr lang="en-US" sz="2800" dirty="0"/>
              <a:t>Unpublished Opinion, Superior Court of NJ, Appellate Division – 2018 WL 2999032</a:t>
            </a:r>
            <a:endParaRPr lang="en-US" sz="2800" u="sng" dirty="0"/>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543800" cy="1105759"/>
          </a:xfrm>
        </p:spPr>
        <p:txBody>
          <a:bodyPr>
            <a:normAutofit fontScale="90000"/>
          </a:bodyPr>
          <a:lstStyle/>
          <a:p>
            <a:pPr marL="484632" algn="ctr" eaLnBrk="1" fontAlgn="auto" hangingPunct="1">
              <a:spcAft>
                <a:spcPts val="0"/>
              </a:spcAft>
              <a:defRPr/>
            </a:pPr>
            <a:r>
              <a:rPr lang="en-US" sz="4000" b="1" u="sng" dirty="0"/>
              <a:t>Common Staff Comments / Issues</a:t>
            </a:r>
          </a:p>
        </p:txBody>
      </p:sp>
      <p:sp>
        <p:nvSpPr>
          <p:cNvPr id="16386" name="Content Placeholder 2"/>
          <p:cNvSpPr>
            <a:spLocks noGrp="1"/>
          </p:cNvSpPr>
          <p:nvPr>
            <p:ph idx="1"/>
          </p:nvPr>
        </p:nvSpPr>
        <p:spPr>
          <a:xfrm>
            <a:off x="457200" y="1258159"/>
            <a:ext cx="8229600" cy="5098197"/>
          </a:xfrm>
        </p:spPr>
        <p:txBody>
          <a:bodyPr>
            <a:normAutofit fontScale="92500" lnSpcReduction="20000"/>
          </a:bodyPr>
          <a:lstStyle/>
          <a:p>
            <a:pPr marL="57150" indent="0"/>
            <a:r>
              <a:rPr lang="en-US" dirty="0"/>
              <a:t>  It is not fair that these kids can say whatever they want, but for some reason, the school thinks it can control what I say and do…</a:t>
            </a:r>
          </a:p>
          <a:p>
            <a:pPr marL="457191" lvl="1" indent="0"/>
            <a:r>
              <a:rPr lang="en-US" dirty="0"/>
              <a:t> Legally, the students do have more rights than the staff (</a:t>
            </a:r>
            <a:r>
              <a:rPr lang="en-US" u="sng" dirty="0"/>
              <a:t>Pickering</a:t>
            </a:r>
            <a:r>
              <a:rPr lang="en-US" dirty="0"/>
              <a:t> vs. </a:t>
            </a:r>
            <a:r>
              <a:rPr lang="en-US" u="sng" dirty="0"/>
              <a:t>Tinker</a:t>
            </a:r>
            <a:r>
              <a:rPr lang="en-US" dirty="0"/>
              <a:t>)</a:t>
            </a:r>
          </a:p>
          <a:p>
            <a:pPr marL="457191" lvl="1" indent="0"/>
            <a:r>
              <a:rPr lang="en-US" dirty="0"/>
              <a:t>  You are the adult</a:t>
            </a:r>
          </a:p>
          <a:p>
            <a:pPr marL="457191" lvl="1" indent="0"/>
            <a:endParaRPr lang="en-US" dirty="0"/>
          </a:p>
          <a:p>
            <a:pPr marL="57150" indent="0"/>
            <a:r>
              <a:rPr lang="en-US" dirty="0"/>
              <a:t>  People are too hypersensitive and just can’t take a joke.</a:t>
            </a:r>
          </a:p>
          <a:p>
            <a:pPr marL="457191" lvl="1" indent="0"/>
            <a:r>
              <a:rPr lang="en-US" dirty="0"/>
              <a:t>  Again, your Free Speech is limited</a:t>
            </a:r>
          </a:p>
          <a:p>
            <a:pPr marL="457191" lvl="1" indent="0"/>
            <a:r>
              <a:rPr lang="en-US" dirty="0"/>
              <a:t>  There are strict laws in place about speech by a government employee (which you are as a School District employee) </a:t>
            </a:r>
          </a:p>
        </p:txBody>
      </p:sp>
      <p:sp>
        <p:nvSpPr>
          <p:cNvPr id="6" name="Slide Number Placeholder 5"/>
          <p:cNvSpPr>
            <a:spLocks noGrp="1"/>
          </p:cNvSpPr>
          <p:nvPr>
            <p:ph type="sldNum" sz="quarter" idx="12"/>
          </p:nvPr>
        </p:nvSpPr>
        <p:spPr/>
        <p:txBody>
          <a:bodyPr/>
          <a:lstStyle/>
          <a:p>
            <a:pPr>
              <a:defRPr/>
            </a:pPr>
            <a:fld id="{E443D2D3-79D4-425E-A51E-1C8F275C5E7B}" type="slidenum">
              <a:rPr lang="en-US" smtClean="0"/>
              <a:pPr>
                <a:defRPr/>
              </a:pPr>
              <a:t>27</a:t>
            </a:fld>
            <a:endParaRPr lang="en-US" dirty="0"/>
          </a:p>
        </p:txBody>
      </p:sp>
    </p:spTree>
    <p:extLst>
      <p:ext uri="{BB962C8B-B14F-4D97-AF65-F5344CB8AC3E}">
        <p14:creationId xmlns:p14="http://schemas.microsoft.com/office/powerpoint/2010/main" val="1120578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“Pass the Trash” Legislation</a:t>
            </a:r>
          </a:p>
        </p:txBody>
      </p:sp>
      <p:sp>
        <p:nvSpPr>
          <p:cNvPr id="3" name="Content Placeholder 2"/>
          <p:cNvSpPr>
            <a:spLocks noGrp="1"/>
          </p:cNvSpPr>
          <p:nvPr>
            <p:ph idx="1"/>
          </p:nvPr>
        </p:nvSpPr>
        <p:spPr/>
        <p:txBody>
          <a:bodyPr>
            <a:normAutofit lnSpcReduction="10000"/>
          </a:bodyPr>
          <a:lstStyle/>
          <a:p>
            <a:r>
              <a:rPr lang="en-US" dirty="0"/>
              <a:t>P.L. 2018, c.5 – Requires school districts, charter schools, nonpublic schools and contracted services providers working with school districts to determine if prospective employees have pending or substantiated allegations of child abuse or sexual misconduct over the past 20 years.</a:t>
            </a:r>
          </a:p>
          <a:p>
            <a:r>
              <a:rPr lang="en-US" dirty="0"/>
              <a:t>Signed April 11, 2018</a:t>
            </a:r>
          </a:p>
          <a:p>
            <a:r>
              <a:rPr lang="en-US" dirty="0"/>
              <a:t>Effective June 1, 2018</a:t>
            </a:r>
          </a:p>
        </p:txBody>
      </p:sp>
      <p:sp>
        <p:nvSpPr>
          <p:cNvPr id="9" name="Slide Number Placeholder 8"/>
          <p:cNvSpPr>
            <a:spLocks noGrp="1"/>
          </p:cNvSpPr>
          <p:nvPr>
            <p:ph type="sldNum" sz="quarter" idx="12"/>
          </p:nvPr>
        </p:nvSpPr>
        <p:spPr/>
        <p:txBody>
          <a:bodyPr/>
          <a:lstStyle/>
          <a:p>
            <a:pPr>
              <a:defRPr/>
            </a:pPr>
            <a:fld id="{E443D2D3-79D4-425E-A51E-1C8F275C5E7B}" type="slidenum">
              <a:rPr lang="en-US" smtClean="0"/>
              <a:pPr>
                <a:defRPr/>
              </a:pPr>
              <a:t>28</a:t>
            </a:fld>
            <a:endParaRPr lang="en-US" dirty="0"/>
          </a:p>
        </p:txBody>
      </p:sp>
    </p:spTree>
    <p:extLst>
      <p:ext uri="{BB962C8B-B14F-4D97-AF65-F5344CB8AC3E}">
        <p14:creationId xmlns:p14="http://schemas.microsoft.com/office/powerpoint/2010/main" val="2922522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77A0-D2E7-4E82-518D-E567FF145716}"/>
              </a:ext>
            </a:extLst>
          </p:cNvPr>
          <p:cNvSpPr>
            <a:spLocks noGrp="1"/>
          </p:cNvSpPr>
          <p:nvPr>
            <p:ph type="title"/>
          </p:nvPr>
        </p:nvSpPr>
        <p:spPr>
          <a:xfrm>
            <a:off x="457200" y="274638"/>
            <a:ext cx="8229600" cy="687387"/>
          </a:xfrm>
        </p:spPr>
        <p:txBody>
          <a:bodyPr>
            <a:normAutofit fontScale="90000"/>
          </a:bodyPr>
          <a:lstStyle/>
          <a:p>
            <a:r>
              <a:rPr lang="en-US" dirty="0"/>
              <a:t>Politics &amp; Current Events</a:t>
            </a:r>
          </a:p>
        </p:txBody>
      </p:sp>
      <p:sp>
        <p:nvSpPr>
          <p:cNvPr id="3" name="Content Placeholder 2">
            <a:extLst>
              <a:ext uri="{FF2B5EF4-FFF2-40B4-BE49-F238E27FC236}">
                <a16:creationId xmlns:a16="http://schemas.microsoft.com/office/drawing/2014/main" id="{B6C03920-6756-4845-E1B8-49365373ED9C}"/>
              </a:ext>
            </a:extLst>
          </p:cNvPr>
          <p:cNvSpPr>
            <a:spLocks noGrp="1"/>
          </p:cNvSpPr>
          <p:nvPr>
            <p:ph idx="1"/>
          </p:nvPr>
        </p:nvSpPr>
        <p:spPr>
          <a:xfrm>
            <a:off x="457200" y="1200149"/>
            <a:ext cx="8229600" cy="5305425"/>
          </a:xfrm>
        </p:spPr>
        <p:txBody>
          <a:bodyPr>
            <a:normAutofit fontScale="77500" lnSpcReduction="20000"/>
          </a:bodyPr>
          <a:lstStyle/>
          <a:p>
            <a:r>
              <a:rPr lang="en-US" dirty="0"/>
              <a:t>You </a:t>
            </a:r>
            <a:r>
              <a:rPr lang="en-US" b="1" u="sng" dirty="0"/>
              <a:t>MUST</a:t>
            </a:r>
            <a:r>
              <a:rPr lang="en-US" dirty="0"/>
              <a:t> always have the appearance of being “neutral” </a:t>
            </a:r>
          </a:p>
          <a:p>
            <a:pPr lvl="1"/>
            <a:r>
              <a:rPr lang="en-US" dirty="0"/>
              <a:t>You need to figure out how to keep your personal beliefs to yourself, while still allowing the students to share their personal beliefs / opinions</a:t>
            </a:r>
          </a:p>
          <a:p>
            <a:endParaRPr lang="en-US" dirty="0"/>
          </a:p>
          <a:p>
            <a:r>
              <a:rPr lang="en-US" dirty="0"/>
              <a:t>Students should </a:t>
            </a:r>
            <a:r>
              <a:rPr lang="en-US" b="1" u="sng" dirty="0"/>
              <a:t>NOT</a:t>
            </a:r>
            <a:r>
              <a:rPr lang="en-US" dirty="0"/>
              <a:t> know your political beliefs</a:t>
            </a:r>
          </a:p>
          <a:p>
            <a:pPr lvl="1"/>
            <a:r>
              <a:rPr lang="en-US" dirty="0"/>
              <a:t>Candidate “A” vs. Candidate “B” Issues</a:t>
            </a:r>
          </a:p>
          <a:p>
            <a:endParaRPr lang="en-US" dirty="0"/>
          </a:p>
          <a:p>
            <a:r>
              <a:rPr lang="en-US" dirty="0"/>
              <a:t>Students should </a:t>
            </a:r>
            <a:r>
              <a:rPr lang="en-US" b="1" u="sng" dirty="0"/>
              <a:t>NOT</a:t>
            </a:r>
            <a:r>
              <a:rPr lang="en-US" dirty="0"/>
              <a:t> know your personal positions on Current Event issues</a:t>
            </a:r>
          </a:p>
          <a:p>
            <a:pPr lvl="1"/>
            <a:r>
              <a:rPr lang="en-US" dirty="0"/>
              <a:t>Black Lives Matter vs. Blue Lives Matter vs. All Lives Matter</a:t>
            </a:r>
          </a:p>
          <a:p>
            <a:pPr lvl="1"/>
            <a:r>
              <a:rPr lang="en-US" dirty="0"/>
              <a:t>Pro Abortion vs. Anti Abortion</a:t>
            </a:r>
          </a:p>
          <a:p>
            <a:pPr lvl="1"/>
            <a:r>
              <a:rPr lang="en-US" dirty="0"/>
              <a:t>January 6</a:t>
            </a:r>
            <a:r>
              <a:rPr lang="en-US" baseline="30000" dirty="0"/>
              <a:t>th</a:t>
            </a:r>
            <a:r>
              <a:rPr lang="en-US" dirty="0"/>
              <a:t> vs. Summer of 2020</a:t>
            </a:r>
          </a:p>
          <a:p>
            <a:pPr lvl="1"/>
            <a:r>
              <a:rPr lang="en-US" dirty="0"/>
              <a:t>Conservative vs. Moderate vs. Liberal</a:t>
            </a:r>
          </a:p>
        </p:txBody>
      </p:sp>
      <p:sp>
        <p:nvSpPr>
          <p:cNvPr id="4" name="Slide Number Placeholder 3">
            <a:extLst>
              <a:ext uri="{FF2B5EF4-FFF2-40B4-BE49-F238E27FC236}">
                <a16:creationId xmlns:a16="http://schemas.microsoft.com/office/drawing/2014/main" id="{4095D427-3D6E-CC48-B8C9-4653BBD2F888}"/>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29</a:t>
            </a:fld>
            <a:endParaRPr lang="en-US" dirty="0">
              <a:solidFill>
                <a:prstClr val="black">
                  <a:tint val="75000"/>
                </a:prstClr>
              </a:solidFill>
            </a:endParaRPr>
          </a:p>
        </p:txBody>
      </p:sp>
    </p:spTree>
    <p:extLst>
      <p:ext uri="{BB962C8B-B14F-4D97-AF65-F5344CB8AC3E}">
        <p14:creationId xmlns:p14="http://schemas.microsoft.com/office/powerpoint/2010/main" val="39212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a:t>Presentation Materials</a:t>
            </a:r>
          </a:p>
        </p:txBody>
      </p:sp>
      <p:sp>
        <p:nvSpPr>
          <p:cNvPr id="3" name="Content Placeholder 2"/>
          <p:cNvSpPr>
            <a:spLocks noGrp="1"/>
          </p:cNvSpPr>
          <p:nvPr>
            <p:ph idx="1"/>
          </p:nvPr>
        </p:nvSpPr>
        <p:spPr/>
        <p:txBody>
          <a:bodyPr>
            <a:noAutofit/>
          </a:bodyPr>
          <a:lstStyle/>
          <a:p>
            <a:pPr algn="ctr">
              <a:buNone/>
            </a:pPr>
            <a:r>
              <a:rPr lang="en-US" sz="2400" dirty="0"/>
              <a:t>Today’s document(s) can be accessed at </a:t>
            </a:r>
          </a:p>
          <a:p>
            <a:pPr algn="ctr">
              <a:buNone/>
            </a:pPr>
            <a:endParaRPr lang="en-US" sz="1200" i="1" dirty="0"/>
          </a:p>
          <a:p>
            <a:pPr algn="ctr">
              <a:buNone/>
            </a:pPr>
            <a:r>
              <a:rPr lang="en-US" sz="2400" b="1" dirty="0">
                <a:hlinkClick r:id="rId3"/>
              </a:rPr>
              <a:t>https://tinyurl.com/LO-STSNJ-230330</a:t>
            </a:r>
            <a:endParaRPr lang="en-US" sz="2400" b="1" dirty="0"/>
          </a:p>
          <a:p>
            <a:pPr algn="ctr">
              <a:buNone/>
            </a:pPr>
            <a:endParaRPr lang="en-US" sz="2400" b="1" dirty="0"/>
          </a:p>
          <a:p>
            <a:pPr algn="ctr">
              <a:buNone/>
            </a:pPr>
            <a:endParaRPr lang="en-US" sz="2400" b="1" dirty="0"/>
          </a:p>
          <a:p>
            <a:pPr algn="ctr">
              <a:buNone/>
            </a:pPr>
            <a:endParaRPr lang="en-US" sz="2000" i="1" dirty="0"/>
          </a:p>
          <a:p>
            <a:pPr algn="ctr">
              <a:buNone/>
            </a:pPr>
            <a:endParaRPr lang="en-US" sz="2000" i="1" dirty="0"/>
          </a:p>
          <a:p>
            <a:pPr algn="ctr">
              <a:buNone/>
            </a:pPr>
            <a:endParaRPr lang="en-US" sz="2400" dirty="0"/>
          </a:p>
          <a:p>
            <a:pPr algn="ctr">
              <a:buNone/>
            </a:pPr>
            <a:endParaRPr lang="en-US" sz="2400" dirty="0"/>
          </a:p>
          <a:p>
            <a:pPr algn="ctr">
              <a:buNone/>
            </a:pPr>
            <a:r>
              <a:rPr lang="en-US" sz="2400" dirty="0"/>
              <a:t>This folder can be accessed for </a:t>
            </a:r>
            <a:r>
              <a:rPr lang="en-US" sz="2400" b="1" u="sng" dirty="0">
                <a:solidFill>
                  <a:srgbClr val="FF0000"/>
                </a:solidFill>
              </a:rPr>
              <a:t>30 days</a:t>
            </a:r>
            <a:r>
              <a:rPr lang="en-US" sz="2400" b="1" dirty="0">
                <a:solidFill>
                  <a:srgbClr val="FF0000"/>
                </a:solidFill>
              </a:rPr>
              <a:t> </a:t>
            </a:r>
            <a:r>
              <a:rPr lang="en-US" sz="2400" dirty="0"/>
              <a:t>from the session date.</a:t>
            </a:r>
            <a:endParaRPr lang="en-US" sz="2400" i="1" dirty="0"/>
          </a:p>
          <a:p>
            <a:pPr algn="ctr">
              <a:buNone/>
            </a:pPr>
            <a:r>
              <a:rPr lang="en-US" sz="2400" b="1" i="1" dirty="0"/>
              <a:t>Please download all files before the link expires.</a:t>
            </a:r>
          </a:p>
          <a:p>
            <a:pPr algn="ctr">
              <a:buNone/>
            </a:pPr>
            <a:endParaRPr lang="en-US" sz="2400" i="1" dirty="0"/>
          </a:p>
          <a:p>
            <a:pPr algn="ctr">
              <a:buNone/>
            </a:pPr>
            <a:endParaRPr lang="en-US" sz="2400" i="1" dirty="0"/>
          </a:p>
        </p:txBody>
      </p:sp>
      <p:sp>
        <p:nvSpPr>
          <p:cNvPr id="4" name="Slide Number Placeholder 3"/>
          <p:cNvSpPr>
            <a:spLocks noGrp="1"/>
          </p:cNvSpPr>
          <p:nvPr>
            <p:ph type="sldNum" sz="quarter" idx="12"/>
          </p:nvPr>
        </p:nvSpPr>
        <p:spPr/>
        <p:txBody>
          <a:bodyPr/>
          <a:lstStyle/>
          <a:p>
            <a:pPr defTabSz="457189" eaLnBrk="0" fontAlgn="base" hangingPunct="0">
              <a:spcBef>
                <a:spcPct val="0"/>
              </a:spcBef>
              <a:spcAft>
                <a:spcPct val="0"/>
              </a:spcAft>
              <a:defRPr/>
            </a:pPr>
            <a:fld id="{E443D2D3-79D4-425E-A51E-1C8F275C5E7B}" type="slidenum">
              <a:rPr lang="en-US">
                <a:solidFill>
                  <a:prstClr val="black">
                    <a:tint val="75000"/>
                  </a:prstClr>
                </a:solidFill>
                <a:latin typeface="Calibri"/>
              </a:rPr>
              <a:pPr defTabSz="457189" eaLnBrk="0" fontAlgn="base" hangingPunct="0">
                <a:spcBef>
                  <a:spcPct val="0"/>
                </a:spcBef>
                <a:spcAft>
                  <a:spcPct val="0"/>
                </a:spcAft>
                <a:defRPr/>
              </a:pPr>
              <a:t>3</a:t>
            </a:fld>
            <a:endParaRPr lang="en-US" dirty="0">
              <a:solidFill>
                <a:prstClr val="black">
                  <a:tint val="75000"/>
                </a:prstClr>
              </a:solidFill>
              <a:latin typeface="Calibri"/>
            </a:endParaRPr>
          </a:p>
        </p:txBody>
      </p:sp>
      <p:pic>
        <p:nvPicPr>
          <p:cNvPr id="6" name="Picture 5">
            <a:hlinkClick r:id="rId3"/>
            <a:extLst>
              <a:ext uri="{FF2B5EF4-FFF2-40B4-BE49-F238E27FC236}">
                <a16:creationId xmlns:a16="http://schemas.microsoft.com/office/drawing/2014/main" id="{E360A875-01A7-4A4A-674A-9355EAD0B855}"/>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540731" y="2979505"/>
            <a:ext cx="2062537" cy="2062537"/>
          </a:xfrm>
          <a:prstGeom prst="rect">
            <a:avLst/>
          </a:prstGeom>
        </p:spPr>
      </p:pic>
    </p:spTree>
    <p:extLst>
      <p:ext uri="{BB962C8B-B14F-4D97-AF65-F5344CB8AC3E}">
        <p14:creationId xmlns:p14="http://schemas.microsoft.com/office/powerpoint/2010/main" val="13040327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CBE5-1970-964C-BFE4-614FF75E5B06}"/>
              </a:ext>
            </a:extLst>
          </p:cNvPr>
          <p:cNvSpPr>
            <a:spLocks noGrp="1"/>
          </p:cNvSpPr>
          <p:nvPr>
            <p:ph type="title"/>
          </p:nvPr>
        </p:nvSpPr>
        <p:spPr/>
        <p:txBody>
          <a:bodyPr/>
          <a:lstStyle/>
          <a:p>
            <a:r>
              <a:rPr lang="en-US" dirty="0"/>
              <a:t>Reporting requirements</a:t>
            </a:r>
          </a:p>
        </p:txBody>
      </p:sp>
    </p:spTree>
    <p:extLst>
      <p:ext uri="{BB962C8B-B14F-4D97-AF65-F5344CB8AC3E}">
        <p14:creationId xmlns:p14="http://schemas.microsoft.com/office/powerpoint/2010/main" val="26298272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543800" cy="710629"/>
          </a:xfrm>
        </p:spPr>
        <p:txBody>
          <a:bodyPr>
            <a:normAutofit fontScale="90000"/>
          </a:bodyPr>
          <a:lstStyle/>
          <a:p>
            <a:pPr marL="484632" algn="ctr" eaLnBrk="1" fontAlgn="auto" hangingPunct="1">
              <a:spcAft>
                <a:spcPts val="0"/>
              </a:spcAft>
              <a:defRPr/>
            </a:pPr>
            <a:r>
              <a:rPr lang="en-US" sz="4000" b="1" u="sng" dirty="0"/>
              <a:t>Common Staff Comments / Issues</a:t>
            </a:r>
          </a:p>
        </p:txBody>
      </p:sp>
      <p:sp>
        <p:nvSpPr>
          <p:cNvPr id="16386" name="Content Placeholder 2"/>
          <p:cNvSpPr>
            <a:spLocks noGrp="1"/>
          </p:cNvSpPr>
          <p:nvPr>
            <p:ph idx="1"/>
          </p:nvPr>
        </p:nvSpPr>
        <p:spPr>
          <a:xfrm>
            <a:off x="457200" y="945223"/>
            <a:ext cx="8229600" cy="5578868"/>
          </a:xfrm>
        </p:spPr>
        <p:txBody>
          <a:bodyPr>
            <a:normAutofit fontScale="77500" lnSpcReduction="20000"/>
          </a:bodyPr>
          <a:lstStyle/>
          <a:p>
            <a:pPr marL="57150" indent="0"/>
            <a:r>
              <a:rPr lang="en-US" dirty="0"/>
              <a:t>  When I have a problem, I will go talk to the person that I know will take care of the situation in a way that I want the situation handled…</a:t>
            </a:r>
          </a:p>
          <a:p>
            <a:pPr marL="457191" lvl="1" indent="0"/>
            <a:r>
              <a:rPr lang="en-US" dirty="0"/>
              <a:t>  This is a violation of the “Chain of Command”</a:t>
            </a:r>
          </a:p>
          <a:p>
            <a:pPr marL="457191" lvl="1" indent="0"/>
            <a:r>
              <a:rPr lang="en-US" dirty="0"/>
              <a:t>  For legal reasons, there are protocols that must be followed</a:t>
            </a:r>
          </a:p>
          <a:p>
            <a:pPr marL="457191" lvl="1" indent="0"/>
            <a:endParaRPr lang="en-US" dirty="0"/>
          </a:p>
          <a:p>
            <a:pPr marL="57150" indent="0"/>
            <a:r>
              <a:rPr lang="en-US" dirty="0"/>
              <a:t>  Look, I don’t want to deal with a bunch of nonsense and/or paperwork if there is something that I don’t like going on – I am an adult and I can just take matters into my own hands to deal with it as I see fit…</a:t>
            </a:r>
          </a:p>
          <a:p>
            <a:pPr marL="457191" lvl="1" indent="0"/>
            <a:r>
              <a:rPr lang="en-US" dirty="0"/>
              <a:t>  Legally, actually you cannot – at a minimum, documentation is required</a:t>
            </a:r>
          </a:p>
          <a:p>
            <a:pPr marL="457191" lvl="1" indent="0"/>
            <a:r>
              <a:rPr lang="en-US" dirty="0"/>
              <a:t>  This is also not the process that the SD wants you to follow</a:t>
            </a:r>
          </a:p>
          <a:p>
            <a:pPr marL="457191" lvl="1" indent="0"/>
            <a:r>
              <a:rPr lang="en-US" dirty="0"/>
              <a:t>  Depending upon your actions, you could be disciplined/terminated.</a:t>
            </a:r>
          </a:p>
          <a:p>
            <a:pPr marL="457191" lvl="1" indent="0"/>
            <a:r>
              <a:rPr lang="en-US" dirty="0"/>
              <a:t>  There may be other issues at play that you are not aware of and/or cannot know about…</a:t>
            </a:r>
          </a:p>
        </p:txBody>
      </p:sp>
      <p:sp>
        <p:nvSpPr>
          <p:cNvPr id="6" name="Slide Number Placeholder 5"/>
          <p:cNvSpPr>
            <a:spLocks noGrp="1"/>
          </p:cNvSpPr>
          <p:nvPr>
            <p:ph type="sldNum" sz="quarter" idx="12"/>
          </p:nvPr>
        </p:nvSpPr>
        <p:spPr/>
        <p:txBody>
          <a:bodyPr/>
          <a:lstStyle/>
          <a:p>
            <a:pPr>
              <a:defRPr/>
            </a:pPr>
            <a:fld id="{E443D2D3-79D4-425E-A51E-1C8F275C5E7B}" type="slidenum">
              <a:rPr lang="en-US" smtClean="0"/>
              <a:pPr>
                <a:defRPr/>
              </a:pPr>
              <a:t>31</a:t>
            </a:fld>
            <a:endParaRPr lang="en-US" dirty="0"/>
          </a:p>
        </p:txBody>
      </p:sp>
    </p:spTree>
    <p:extLst>
      <p:ext uri="{BB962C8B-B14F-4D97-AF65-F5344CB8AC3E}">
        <p14:creationId xmlns:p14="http://schemas.microsoft.com/office/powerpoint/2010/main" val="2517100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57200" y="1752600"/>
            <a:ext cx="8229600" cy="4373563"/>
          </a:xfrm>
        </p:spPr>
        <p:txBody>
          <a:bodyPr>
            <a:normAutofit fontScale="85000" lnSpcReduction="20000"/>
          </a:bodyPr>
          <a:lstStyle/>
          <a:p>
            <a:pPr marL="800100" indent="-457200"/>
            <a:r>
              <a:rPr lang="en-US" sz="2800" dirty="0"/>
              <a:t>Must report immediately to appropriate SD personnel</a:t>
            </a:r>
          </a:p>
          <a:p>
            <a:pPr marL="1200141" lvl="1" indent="-457200"/>
            <a:r>
              <a:rPr lang="en-US" sz="2400" dirty="0"/>
              <a:t>Not for you to “just handle”</a:t>
            </a:r>
          </a:p>
          <a:p>
            <a:pPr marL="1200141" lvl="1" indent="-457200"/>
            <a:r>
              <a:rPr lang="en-US" sz="2400" dirty="0"/>
              <a:t>For potential HIB’s – required by law to verbally report the same school day, and file the written report within 2 school days.</a:t>
            </a:r>
          </a:p>
          <a:p>
            <a:pPr marL="1200141" lvl="1" indent="-457200"/>
            <a:r>
              <a:rPr lang="en-US" sz="2400" dirty="0"/>
              <a:t>As of July 2022, Form 338 required to be completed by the staff member</a:t>
            </a:r>
          </a:p>
          <a:p>
            <a:pPr marL="1200141" lvl="1" indent="-457200"/>
            <a:endParaRPr lang="en-US" sz="2400" dirty="0"/>
          </a:p>
          <a:p>
            <a:r>
              <a:rPr lang="en-US" dirty="0"/>
              <a:t>School Bus Example</a:t>
            </a:r>
          </a:p>
          <a:p>
            <a:pPr lvl="1"/>
            <a:r>
              <a:rPr lang="en-US" dirty="0"/>
              <a:t>Boys at the back make lewd and explicit comments about female anatomy</a:t>
            </a:r>
          </a:p>
          <a:p>
            <a:pPr lvl="1"/>
            <a:r>
              <a:rPr lang="en-US" dirty="0"/>
              <a:t>Girls at the front of the process dread riding the bus and being near these boys in school, and are obviously uncomfortable hearing the boys’ comments.</a:t>
            </a:r>
          </a:p>
          <a:p>
            <a:pPr marL="800100" indent="-457200"/>
            <a:endParaRPr lang="en-US" sz="2800" dirty="0"/>
          </a:p>
        </p:txBody>
      </p:sp>
      <p:sp>
        <p:nvSpPr>
          <p:cNvPr id="241666" name="Rectangle 2"/>
          <p:cNvSpPr>
            <a:spLocks noGrp="1" noRot="1" noChangeArrowheads="1"/>
          </p:cNvSpPr>
          <p:nvPr>
            <p:ph type="title"/>
          </p:nvPr>
        </p:nvSpPr>
        <p:spPr/>
        <p:txBody>
          <a:bodyPr>
            <a:normAutofit/>
          </a:bodyPr>
          <a:lstStyle/>
          <a:p>
            <a:pPr eaLnBrk="1" fontAlgn="auto" hangingPunct="1">
              <a:spcAft>
                <a:spcPts val="0"/>
              </a:spcAft>
              <a:defRPr/>
            </a:pPr>
            <a:r>
              <a:rPr lang="en-US" u="sng" dirty="0"/>
              <a:t>HIB / Code of Conduct Reporting</a:t>
            </a:r>
          </a:p>
        </p:txBody>
      </p:sp>
      <p:sp>
        <p:nvSpPr>
          <p:cNvPr id="5325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FF49078-DC11-40A0-835B-8E7760C5EF05}"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57200" y="1752600"/>
            <a:ext cx="8229600" cy="4373563"/>
          </a:xfrm>
        </p:spPr>
        <p:txBody>
          <a:bodyPr>
            <a:normAutofit/>
          </a:bodyPr>
          <a:lstStyle/>
          <a:p>
            <a:pPr marL="800100" indent="-457200"/>
            <a:r>
              <a:rPr lang="en-US" sz="2800" dirty="0"/>
              <a:t>The SD has the right to see the School Bus Videos</a:t>
            </a:r>
          </a:p>
          <a:p>
            <a:pPr marL="1200141" lvl="1" indent="-457200"/>
            <a:r>
              <a:rPr lang="en-US" sz="2400" dirty="0"/>
              <a:t>Private companies can not “pre-screen” videos prior to turning them over to the SD</a:t>
            </a:r>
          </a:p>
          <a:p>
            <a:pPr marL="1200141" lvl="1" indent="-457200"/>
            <a:r>
              <a:rPr lang="en-US" sz="2400" dirty="0"/>
              <a:t>The SD is bound by privacy laws pertaining to both students and staff, and will only share the “educationally relevant” material with those that need to know…</a:t>
            </a:r>
          </a:p>
        </p:txBody>
      </p:sp>
      <p:sp>
        <p:nvSpPr>
          <p:cNvPr id="241666" name="Rectangle 2"/>
          <p:cNvSpPr>
            <a:spLocks noGrp="1" noRot="1" noChangeArrowheads="1"/>
          </p:cNvSpPr>
          <p:nvPr>
            <p:ph type="title"/>
          </p:nvPr>
        </p:nvSpPr>
        <p:spPr/>
        <p:txBody>
          <a:bodyPr>
            <a:normAutofit/>
          </a:bodyPr>
          <a:lstStyle/>
          <a:p>
            <a:pPr eaLnBrk="1" fontAlgn="auto" hangingPunct="1">
              <a:spcAft>
                <a:spcPts val="0"/>
              </a:spcAft>
              <a:defRPr/>
            </a:pPr>
            <a:r>
              <a:rPr lang="en-US" u="sng" dirty="0"/>
              <a:t>Bus Videos</a:t>
            </a:r>
          </a:p>
        </p:txBody>
      </p:sp>
      <p:sp>
        <p:nvSpPr>
          <p:cNvPr id="5325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FF49078-DC11-40A0-835B-8E7760C5EF05}" type="slidenum">
              <a:rPr lang="en-US" smtClean="0"/>
              <a:pPr/>
              <a:t>33</a:t>
            </a:fld>
            <a:endParaRPr lang="en-US" dirty="0"/>
          </a:p>
        </p:txBody>
      </p:sp>
    </p:spTree>
    <p:extLst>
      <p:ext uri="{BB962C8B-B14F-4D97-AF65-F5344CB8AC3E}">
        <p14:creationId xmlns:p14="http://schemas.microsoft.com/office/powerpoint/2010/main" val="34345437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CBE5-1970-964C-BFE4-614FF75E5B06}"/>
              </a:ext>
            </a:extLst>
          </p:cNvPr>
          <p:cNvSpPr>
            <a:spLocks noGrp="1"/>
          </p:cNvSpPr>
          <p:nvPr>
            <p:ph type="title"/>
          </p:nvPr>
        </p:nvSpPr>
        <p:spPr/>
        <p:txBody>
          <a:bodyPr/>
          <a:lstStyle/>
          <a:p>
            <a:r>
              <a:rPr lang="en-US" dirty="0"/>
              <a:t>Transgender student issues</a:t>
            </a:r>
          </a:p>
        </p:txBody>
      </p:sp>
    </p:spTree>
    <p:extLst>
      <p:ext uri="{BB962C8B-B14F-4D97-AF65-F5344CB8AC3E}">
        <p14:creationId xmlns:p14="http://schemas.microsoft.com/office/powerpoint/2010/main" val="39608702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57800"/>
          </a:xfrm>
        </p:spPr>
        <p:txBody>
          <a:bodyPr>
            <a:normAutofit fontScale="55000" lnSpcReduction="20000"/>
          </a:bodyPr>
          <a:lstStyle/>
          <a:p>
            <a:pPr>
              <a:buFont typeface="Wingdings" pitchFamily="2" charset="2"/>
              <a:buChar char="Ø"/>
            </a:pPr>
            <a:r>
              <a:rPr lang="en-US" dirty="0"/>
              <a:t>Under Title VII, Employers—including public school districts--may not discriminate against staff or students based on:</a:t>
            </a:r>
          </a:p>
          <a:p>
            <a:pPr lvl="1"/>
            <a:r>
              <a:rPr lang="en-US" dirty="0"/>
              <a:t>Race</a:t>
            </a:r>
          </a:p>
          <a:p>
            <a:pPr lvl="1"/>
            <a:r>
              <a:rPr lang="en-US" dirty="0"/>
              <a:t>Creed</a:t>
            </a:r>
          </a:p>
          <a:p>
            <a:pPr lvl="1"/>
            <a:r>
              <a:rPr lang="en-US" dirty="0"/>
              <a:t>Color</a:t>
            </a:r>
          </a:p>
          <a:p>
            <a:pPr lvl="1"/>
            <a:r>
              <a:rPr lang="en-US" dirty="0"/>
              <a:t>National origin</a:t>
            </a:r>
          </a:p>
          <a:p>
            <a:pPr lvl="1"/>
            <a:r>
              <a:rPr lang="en-US" dirty="0"/>
              <a:t>Ancestry</a:t>
            </a:r>
          </a:p>
          <a:p>
            <a:pPr lvl="1"/>
            <a:r>
              <a:rPr lang="en-US" dirty="0"/>
              <a:t>Age</a:t>
            </a:r>
          </a:p>
          <a:p>
            <a:pPr lvl="1"/>
            <a:r>
              <a:rPr lang="en-US" dirty="0"/>
              <a:t>Genetic information</a:t>
            </a:r>
          </a:p>
          <a:p>
            <a:pPr lvl="1"/>
            <a:r>
              <a:rPr lang="en-US" dirty="0"/>
              <a:t>Pregnancy</a:t>
            </a:r>
          </a:p>
          <a:p>
            <a:pPr lvl="1"/>
            <a:r>
              <a:rPr lang="en-US" dirty="0"/>
              <a:t>Sex</a:t>
            </a:r>
          </a:p>
          <a:p>
            <a:pPr lvl="1"/>
            <a:r>
              <a:rPr lang="en-US" dirty="0"/>
              <a:t>Religion</a:t>
            </a:r>
          </a:p>
          <a:p>
            <a:pPr lvl="1"/>
            <a:r>
              <a:rPr lang="en-US" dirty="0"/>
              <a:t>Disability</a:t>
            </a:r>
          </a:p>
          <a:p>
            <a:pPr lvl="1"/>
            <a:r>
              <a:rPr lang="en-US" dirty="0"/>
              <a:t>Military service</a:t>
            </a:r>
          </a:p>
          <a:p>
            <a:pPr lvl="1"/>
            <a:r>
              <a:rPr lang="en-US" dirty="0"/>
              <a:t>Atypical cellular blood trait</a:t>
            </a:r>
          </a:p>
          <a:p>
            <a:pPr lvl="1"/>
            <a:r>
              <a:rPr lang="en-US" dirty="0"/>
              <a:t>Nationality </a:t>
            </a:r>
          </a:p>
          <a:p>
            <a:pPr lvl="1"/>
            <a:endParaRPr lang="en-US" dirty="0"/>
          </a:p>
          <a:p>
            <a:pPr>
              <a:buFont typeface="Wingdings" pitchFamily="2" charset="2"/>
              <a:buChar char="Ø"/>
            </a:pPr>
            <a:r>
              <a:rPr lang="en-US" dirty="0"/>
              <a:t>NJLAD also includes:</a:t>
            </a:r>
          </a:p>
          <a:p>
            <a:pPr lvl="1"/>
            <a:r>
              <a:rPr lang="en-US" dirty="0">
                <a:highlight>
                  <a:srgbClr val="FFFF00"/>
                </a:highlight>
              </a:rPr>
              <a:t>Gender identification or expression</a:t>
            </a:r>
          </a:p>
          <a:p>
            <a:pPr lvl="1"/>
            <a:r>
              <a:rPr lang="en-US" dirty="0">
                <a:highlight>
                  <a:srgbClr val="FFFF00"/>
                </a:highlight>
              </a:rPr>
              <a:t>Affectional or sexual orientation</a:t>
            </a:r>
          </a:p>
          <a:p>
            <a:pPr lvl="1"/>
            <a:r>
              <a:rPr lang="en-US" dirty="0">
                <a:highlight>
                  <a:srgbClr val="FFFF00"/>
                </a:highlight>
              </a:rPr>
              <a:t>Marital/domestic partnership/civil union status</a:t>
            </a:r>
          </a:p>
          <a:p>
            <a:pPr lvl="1"/>
            <a:r>
              <a:rPr lang="en-US" dirty="0"/>
              <a:t>Hair</a:t>
            </a:r>
          </a:p>
        </p:txBody>
      </p:sp>
      <p:sp>
        <p:nvSpPr>
          <p:cNvPr id="2" name="Title 1"/>
          <p:cNvSpPr>
            <a:spLocks noGrp="1"/>
          </p:cNvSpPr>
          <p:nvPr>
            <p:ph type="title"/>
          </p:nvPr>
        </p:nvSpPr>
        <p:spPr>
          <a:xfrm>
            <a:off x="457200" y="274638"/>
            <a:ext cx="8229600" cy="944562"/>
          </a:xfrm>
        </p:spPr>
        <p:txBody>
          <a:bodyPr>
            <a:normAutofit/>
          </a:bodyPr>
          <a:lstStyle/>
          <a:p>
            <a:r>
              <a:rPr lang="en-US" u="sng" dirty="0"/>
              <a:t>Protected Class / Characteristics</a:t>
            </a:r>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t>NJLAD</a:t>
            </a:r>
          </a:p>
        </p:txBody>
      </p:sp>
      <p:sp>
        <p:nvSpPr>
          <p:cNvPr id="3" name="Text Placeholder 2"/>
          <p:cNvSpPr>
            <a:spLocks noGrp="1"/>
          </p:cNvSpPr>
          <p:nvPr>
            <p:ph type="body" idx="1"/>
          </p:nvPr>
        </p:nvSpPr>
        <p:spPr>
          <a:xfrm>
            <a:off x="457200" y="1600200"/>
            <a:ext cx="8229600" cy="4525963"/>
          </a:xfrm>
        </p:spPr>
        <p:txBody>
          <a:bodyPr>
            <a:normAutofit lnSpcReduction="10000"/>
          </a:bodyPr>
          <a:lstStyle/>
          <a:p>
            <a:r>
              <a:rPr lang="en-US" dirty="0"/>
              <a:t>N.J.S.A. 10:5-1, et. seq.</a:t>
            </a:r>
          </a:p>
          <a:p>
            <a:r>
              <a:rPr lang="en-US" dirty="0"/>
              <a:t>Bars discrimination based on enumerated classes such as race, religion,  gender and ethnicity.  Included in the prohibitions is discrimination based on a person’s gender identity or expression.</a:t>
            </a:r>
          </a:p>
          <a:p>
            <a:r>
              <a:rPr lang="en-US" dirty="0"/>
              <a:t>Includes specific protections related to use of facilities, including locker rooms and restrooms</a:t>
            </a:r>
          </a:p>
          <a:p>
            <a:endParaRPr lang="en-US" dirty="0"/>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36</a:t>
            </a:fld>
            <a:endParaRPr lang="en-US" dirty="0"/>
          </a:p>
        </p:txBody>
      </p:sp>
    </p:spTree>
    <p:extLst>
      <p:ext uri="{BB962C8B-B14F-4D97-AF65-F5344CB8AC3E}">
        <p14:creationId xmlns:p14="http://schemas.microsoft.com/office/powerpoint/2010/main" val="12042665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3087"/>
          </a:xfrm>
        </p:spPr>
        <p:txBody>
          <a:bodyPr>
            <a:normAutofit fontScale="90000"/>
          </a:bodyPr>
          <a:lstStyle/>
          <a:p>
            <a:r>
              <a:rPr lang="en-US" u="sng" dirty="0"/>
              <a:t>NJDOE Transgender Student Guidance </a:t>
            </a:r>
          </a:p>
        </p:txBody>
      </p:sp>
      <p:sp>
        <p:nvSpPr>
          <p:cNvPr id="3" name="Content Placeholder 2"/>
          <p:cNvSpPr>
            <a:spLocks noGrp="1"/>
          </p:cNvSpPr>
          <p:nvPr>
            <p:ph idx="1"/>
          </p:nvPr>
        </p:nvSpPr>
        <p:spPr>
          <a:xfrm>
            <a:off x="457200" y="1166018"/>
            <a:ext cx="8229600" cy="5417344"/>
          </a:xfrm>
        </p:spPr>
        <p:txBody>
          <a:bodyPr>
            <a:normAutofit fontScale="62500" lnSpcReduction="20000"/>
          </a:bodyPr>
          <a:lstStyle/>
          <a:p>
            <a:r>
              <a:rPr lang="en-US" dirty="0"/>
              <a:t>NJDOE Guidance:</a:t>
            </a:r>
          </a:p>
          <a:p>
            <a:pPr lvl="1">
              <a:lnSpc>
                <a:spcPct val="120000"/>
              </a:lnSpc>
            </a:pPr>
            <a:r>
              <a:rPr lang="en-US" dirty="0">
                <a:hlinkClick r:id="rId2"/>
              </a:rPr>
              <a:t>https://nj.gov/education/students/safety/sandp/transgender/</a:t>
            </a:r>
            <a:endParaRPr lang="en-US" dirty="0"/>
          </a:p>
          <a:p>
            <a:r>
              <a:rPr lang="en-US" dirty="0"/>
              <a:t>Definitions</a:t>
            </a:r>
          </a:p>
          <a:p>
            <a:r>
              <a:rPr lang="en-US" dirty="0"/>
              <a:t>Student Gender Identity – Parent consent, court order name change not required; parent notification</a:t>
            </a:r>
          </a:p>
          <a:p>
            <a:r>
              <a:rPr lang="en-US" dirty="0"/>
              <a:t>Name and pronoun use, student ID, student dress</a:t>
            </a:r>
          </a:p>
          <a:p>
            <a:r>
              <a:rPr lang="en-US" dirty="0"/>
              <a:t>Safe and Supportive Environment – staff training, equal access, HIB, social and emotional learning</a:t>
            </a:r>
          </a:p>
          <a:p>
            <a:r>
              <a:rPr lang="en-US" dirty="0"/>
              <a:t>Confidentiality and Privacy </a:t>
            </a:r>
          </a:p>
          <a:p>
            <a:r>
              <a:rPr lang="en-US" dirty="0"/>
              <a:t>Student Records – gender identity v. birth name</a:t>
            </a:r>
          </a:p>
          <a:p>
            <a:r>
              <a:rPr lang="en-US" dirty="0"/>
              <a:t>Student Activities</a:t>
            </a:r>
          </a:p>
          <a:p>
            <a:r>
              <a:rPr lang="en-US" dirty="0"/>
              <a:t>Restrooms and locker rooms</a:t>
            </a:r>
          </a:p>
          <a:p>
            <a:pPr marL="0" indent="0">
              <a:buNone/>
            </a:pPr>
            <a:endParaRPr lang="en-US" dirty="0"/>
          </a:p>
          <a:p>
            <a:pPr marL="0" indent="0">
              <a:buNone/>
            </a:pPr>
            <a:r>
              <a:rPr lang="en-US" dirty="0"/>
              <a:t>Does your SD a Transgender Policy?</a:t>
            </a:r>
          </a:p>
          <a:p>
            <a:r>
              <a:rPr lang="en-US" dirty="0"/>
              <a:t>Yes – Policy #5756:</a:t>
            </a:r>
          </a:p>
          <a:p>
            <a:pPr marL="400041" lvl="1" indent="0">
              <a:buNone/>
            </a:pPr>
            <a:r>
              <a:rPr lang="en-US" dirty="0">
                <a:hlinkClick r:id="rId3"/>
              </a:rPr>
              <a:t>https://www.straussesmay.com/seportal/Public/DistrictPolicy.aspx?policyid=5756&amp;id=f19938d57d4c4632a7436e3bb6e7c3e</a:t>
            </a:r>
            <a:endParaRPr lang="en-US" dirty="0"/>
          </a:p>
          <a:p>
            <a:pPr marL="400041" lvl="1" indent="0">
              <a:buNone/>
            </a:pPr>
            <a:endParaRPr lang="en-US" dirty="0"/>
          </a:p>
          <a:p>
            <a:pPr marL="400041" lvl="1" indent="0">
              <a:buNone/>
            </a:pPr>
            <a:endParaRPr lang="en-US" dirty="0"/>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37</a:t>
            </a:fld>
            <a:endParaRPr lang="en-US" dirty="0"/>
          </a:p>
        </p:txBody>
      </p:sp>
    </p:spTree>
    <p:extLst>
      <p:ext uri="{BB962C8B-B14F-4D97-AF65-F5344CB8AC3E}">
        <p14:creationId xmlns:p14="http://schemas.microsoft.com/office/powerpoint/2010/main" val="38453020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87362"/>
          </a:xfrm>
        </p:spPr>
        <p:txBody>
          <a:bodyPr>
            <a:noAutofit/>
          </a:bodyPr>
          <a:lstStyle/>
          <a:p>
            <a:r>
              <a:rPr lang="en-US" sz="3600" u="sng" dirty="0"/>
              <a:t>Birth Certificate</a:t>
            </a:r>
          </a:p>
        </p:txBody>
      </p:sp>
      <p:sp>
        <p:nvSpPr>
          <p:cNvPr id="3" name="Content Placeholder 2"/>
          <p:cNvSpPr>
            <a:spLocks noGrp="1"/>
          </p:cNvSpPr>
          <p:nvPr>
            <p:ph idx="1"/>
          </p:nvPr>
        </p:nvSpPr>
        <p:spPr>
          <a:xfrm>
            <a:off x="228600" y="685800"/>
            <a:ext cx="8686800" cy="5867400"/>
          </a:xfrm>
        </p:spPr>
        <p:txBody>
          <a:bodyPr>
            <a:normAutofit fontScale="62500" lnSpcReduction="20000"/>
          </a:bodyPr>
          <a:lstStyle/>
          <a:p>
            <a:pPr>
              <a:buNone/>
            </a:pPr>
            <a:r>
              <a:rPr lang="en-US" dirty="0"/>
              <a:t>PL 2018, c. 58</a:t>
            </a:r>
          </a:p>
          <a:p>
            <a:pPr lvl="1"/>
            <a:r>
              <a:rPr lang="en-US" dirty="0"/>
              <a:t>Requires the state registrar of vital statistics, upon submission of a request, to issue an amended certificate of birth to a person born in New Jersey who submits such a request.</a:t>
            </a:r>
          </a:p>
          <a:p>
            <a:pPr lvl="1"/>
            <a:endParaRPr lang="en-US" dirty="0"/>
          </a:p>
          <a:p>
            <a:pPr lvl="1"/>
            <a:r>
              <a:rPr lang="en-US" dirty="0"/>
              <a:t>A person now need only complete a form which affirms under penalty of perjury that the request for a change in gender, including female, male or undesignated/non-binary, is made for the purpose of conforming with that person’s gender identity and not for any fraudulent purpose.</a:t>
            </a:r>
          </a:p>
          <a:p>
            <a:pPr lvl="1"/>
            <a:endParaRPr lang="en-US" dirty="0"/>
          </a:p>
          <a:p>
            <a:pPr lvl="1"/>
            <a:r>
              <a:rPr lang="en-US" dirty="0"/>
              <a:t>The amended certificate will not indicate that it has been amended.</a:t>
            </a:r>
          </a:p>
          <a:p>
            <a:pPr lvl="1"/>
            <a:endParaRPr lang="en-US" dirty="0"/>
          </a:p>
          <a:p>
            <a:pPr lvl="1"/>
            <a:r>
              <a:rPr lang="en-US" dirty="0"/>
              <a:t>The prior record will be sealed and only opened pursuant to  court order or by the person who is the subject of the birth certificate, or the person if a minor, a parent or guardian.</a:t>
            </a:r>
          </a:p>
          <a:p>
            <a:pPr lvl="1"/>
            <a:endParaRPr lang="en-US" dirty="0"/>
          </a:p>
          <a:p>
            <a:pPr lvl="1"/>
            <a:r>
              <a:rPr lang="en-US" dirty="0"/>
              <a:t>For residents of this state who were born elsewhere and such state or foreign jurisdiction requires a court order to amend a birth certificate to reflect a change in gender, a court in New Jersey has jurisdiction to issue such order after ascertaining that the purpose is for conforming with gender identity and not for fraudulent purpose.</a:t>
            </a:r>
          </a:p>
          <a:p>
            <a:pPr lvl="1"/>
            <a:endParaRPr lang="en-US" dirty="0"/>
          </a:p>
          <a:p>
            <a:pPr lvl="1"/>
            <a:r>
              <a:rPr lang="en-US" dirty="0">
                <a:hlinkClick r:id="rId3"/>
              </a:rPr>
              <a:t>https://www.nj.gov/health/vital/documents/Vital_Records_FAQ_transgender.pdf</a:t>
            </a:r>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38</a:t>
            </a:fld>
            <a:endParaRPr lang="en-US" dirty="0"/>
          </a:p>
        </p:txBody>
      </p:sp>
    </p:spTree>
    <p:extLst>
      <p:ext uri="{BB962C8B-B14F-4D97-AF65-F5344CB8AC3E}">
        <p14:creationId xmlns:p14="http://schemas.microsoft.com/office/powerpoint/2010/main" val="42629491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563562"/>
          </a:xfrm>
        </p:spPr>
        <p:txBody>
          <a:bodyPr>
            <a:normAutofit fontScale="90000"/>
          </a:bodyPr>
          <a:lstStyle/>
          <a:p>
            <a:r>
              <a:rPr lang="en-US" sz="3600" dirty="0"/>
              <a:t>January 31, 2019 - Instructional Materials</a:t>
            </a:r>
          </a:p>
        </p:txBody>
      </p:sp>
      <p:sp>
        <p:nvSpPr>
          <p:cNvPr id="3" name="Content Placeholder 2"/>
          <p:cNvSpPr>
            <a:spLocks noGrp="1"/>
          </p:cNvSpPr>
          <p:nvPr>
            <p:ph idx="1"/>
          </p:nvPr>
        </p:nvSpPr>
        <p:spPr>
          <a:xfrm>
            <a:off x="152400" y="990600"/>
            <a:ext cx="8839200" cy="5562600"/>
          </a:xfrm>
        </p:spPr>
        <p:txBody>
          <a:bodyPr>
            <a:normAutofit fontScale="55000" lnSpcReduction="20000"/>
          </a:bodyPr>
          <a:lstStyle/>
          <a:p>
            <a:pPr marL="514350" indent="-514350">
              <a:buFont typeface="+mj-lt"/>
              <a:buAutoNum type="arabicPeriod"/>
            </a:pPr>
            <a:r>
              <a:rPr lang="en-US" sz="3800" dirty="0"/>
              <a:t> A board of education shall include instruction on the political, economic, and social contributions of persons with disabilities and lesbian, gay, bisexual, and transgender people, in an appropriate place in the curriculum of middle school and high school students as part of the district’s implementation of the New Jersey Student Learning Standards. </a:t>
            </a:r>
          </a:p>
          <a:p>
            <a:endParaRPr lang="en-US" sz="3800" dirty="0"/>
          </a:p>
          <a:p>
            <a:pPr marL="514350" indent="-514350">
              <a:buFont typeface="+mj-lt"/>
              <a:buAutoNum type="arabicPeriod" startAt="2"/>
            </a:pPr>
            <a:r>
              <a:rPr lang="en-US" sz="3800" dirty="0"/>
              <a:t>A board of education shall have policies and procedures in place pertaining to the selection of instructional materials to implement the requirements of section 1 of this act. When adopting instructional materials for use in the schools of the district, a board of education shall adopt inclusive instructional materials that portray the cultural and economic diversity of society including the political, economic, and social contributions of persons with disabilities and lesbian, gay, bisexual, and transgender people, where appropriate.</a:t>
            </a:r>
          </a:p>
          <a:p>
            <a:pPr marL="514350" indent="-514350">
              <a:buNone/>
            </a:pPr>
            <a:endParaRPr lang="en-US" sz="3800" dirty="0"/>
          </a:p>
          <a:p>
            <a:pPr marL="742950" indent="-742950">
              <a:buFont typeface="+mj-lt"/>
              <a:buAutoNum type="arabicPeriod" startAt="3"/>
            </a:pPr>
            <a:r>
              <a:rPr lang="en-US" sz="3800" dirty="0"/>
              <a:t> This act shall take effect immediately and shall first apply to the </a:t>
            </a:r>
            <a:r>
              <a:rPr lang="en-US" sz="3800" b="1" dirty="0"/>
              <a:t>2020-2021 school year. </a:t>
            </a:r>
            <a:endParaRPr lang="en-US" sz="3800" dirty="0"/>
          </a:p>
          <a:p>
            <a:pPr marL="514350" indent="-514350">
              <a:buFont typeface="+mj-lt"/>
              <a:buAutoNum type="arabicPeriod" startAt="3"/>
            </a:pPr>
            <a:endParaRPr lang="en-US" dirty="0"/>
          </a:p>
          <a:p>
            <a:r>
              <a:rPr lang="en-US" dirty="0"/>
              <a:t>A Copy of the Bill</a:t>
            </a:r>
          </a:p>
          <a:p>
            <a:pPr lvl="1"/>
            <a:r>
              <a:rPr lang="en-US" dirty="0">
                <a:hlinkClick r:id="rId2"/>
              </a:rPr>
              <a:t>https://www.njleg.state.nj.us/2018/Bills/AL19/6_.PDF</a:t>
            </a:r>
            <a:endParaRPr lang="en-US" dirty="0"/>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39</a:t>
            </a:fld>
            <a:endParaRPr lang="en-US" dirty="0"/>
          </a:p>
        </p:txBody>
      </p:sp>
    </p:spTree>
    <p:extLst>
      <p:ext uri="{BB962C8B-B14F-4D97-AF65-F5344CB8AC3E}">
        <p14:creationId xmlns:p14="http://schemas.microsoft.com/office/powerpoint/2010/main" val="352796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1645"/>
            <a:ext cx="8229600" cy="487363"/>
          </a:xfrm>
        </p:spPr>
        <p:txBody>
          <a:bodyPr>
            <a:normAutofit fontScale="90000"/>
          </a:bodyPr>
          <a:lstStyle/>
          <a:p>
            <a:r>
              <a:rPr lang="en-US" dirty="0"/>
              <a:t>NJ HIB Law Overview</a:t>
            </a:r>
          </a:p>
        </p:txBody>
      </p:sp>
      <p:sp>
        <p:nvSpPr>
          <p:cNvPr id="3" name="Content Placeholder 2"/>
          <p:cNvSpPr>
            <a:spLocks noGrp="1"/>
          </p:cNvSpPr>
          <p:nvPr>
            <p:ph idx="1"/>
          </p:nvPr>
        </p:nvSpPr>
        <p:spPr>
          <a:xfrm>
            <a:off x="457200" y="1489752"/>
            <a:ext cx="8229600" cy="4866603"/>
          </a:xfrm>
        </p:spPr>
        <p:txBody>
          <a:bodyPr>
            <a:normAutofit fontScale="92500" lnSpcReduction="10000"/>
          </a:bodyPr>
          <a:lstStyle/>
          <a:p>
            <a:r>
              <a:rPr lang="en-US" dirty="0"/>
              <a:t>Legislative Update</a:t>
            </a:r>
          </a:p>
          <a:p>
            <a:r>
              <a:rPr lang="en-US" dirty="0"/>
              <a:t>Certification Cases</a:t>
            </a:r>
          </a:p>
          <a:p>
            <a:r>
              <a:rPr lang="en-US" dirty="0"/>
              <a:t>Free Speech Issues</a:t>
            </a:r>
          </a:p>
          <a:p>
            <a:pPr lvl="1"/>
            <a:r>
              <a:rPr lang="en-US" dirty="0"/>
              <a:t>Legal Standard</a:t>
            </a:r>
          </a:p>
          <a:p>
            <a:pPr lvl="1"/>
            <a:r>
              <a:rPr lang="en-US" dirty="0"/>
              <a:t>Student Privacy Issues</a:t>
            </a:r>
          </a:p>
          <a:p>
            <a:r>
              <a:rPr lang="en-US" dirty="0"/>
              <a:t>Reporting Requirements</a:t>
            </a:r>
          </a:p>
          <a:p>
            <a:pPr lvl="1"/>
            <a:r>
              <a:rPr lang="en-US" dirty="0"/>
              <a:t>Legal Requirement</a:t>
            </a:r>
          </a:p>
          <a:p>
            <a:pPr lvl="1"/>
            <a:r>
              <a:rPr lang="en-US" dirty="0"/>
              <a:t>HIB</a:t>
            </a:r>
          </a:p>
          <a:p>
            <a:r>
              <a:rPr lang="en-US" dirty="0"/>
              <a:t>Transgender Student Issues</a:t>
            </a:r>
          </a:p>
          <a:p>
            <a:r>
              <a:rPr lang="en-US" dirty="0"/>
              <a:t>Scenarios</a:t>
            </a:r>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4</a:t>
            </a:fld>
            <a:endParaRPr lang="en-US" dirty="0"/>
          </a:p>
        </p:txBody>
      </p:sp>
    </p:spTree>
    <p:extLst>
      <p:ext uri="{BB962C8B-B14F-4D97-AF65-F5344CB8AC3E}">
        <p14:creationId xmlns:p14="http://schemas.microsoft.com/office/powerpoint/2010/main" val="32662492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NJDOE Guidance - Activities</a:t>
            </a:r>
          </a:p>
        </p:txBody>
      </p:sp>
      <p:sp>
        <p:nvSpPr>
          <p:cNvPr id="3" name="Text Placeholder 2"/>
          <p:cNvSpPr>
            <a:spLocks noGrp="1"/>
          </p:cNvSpPr>
          <p:nvPr>
            <p:ph type="body" idx="1"/>
          </p:nvPr>
        </p:nvSpPr>
        <p:spPr/>
        <p:txBody>
          <a:bodyPr/>
          <a:lstStyle/>
          <a:p>
            <a:r>
              <a:rPr lang="en-US" dirty="0"/>
              <a:t>All students must be allowed to participate in athletics and other school activities in accordance with their gender identity</a:t>
            </a:r>
          </a:p>
          <a:p>
            <a:pPr lvl="1"/>
            <a:r>
              <a:rPr lang="en-US" dirty="0"/>
              <a:t>Physical education</a:t>
            </a:r>
          </a:p>
          <a:p>
            <a:pPr lvl="1"/>
            <a:r>
              <a:rPr lang="en-US" dirty="0"/>
              <a:t>Gender-segregated school activities</a:t>
            </a:r>
          </a:p>
          <a:p>
            <a:pPr lvl="1"/>
            <a:r>
              <a:rPr lang="en-US" dirty="0"/>
              <a:t>Permitting and supporting student clubs or programs related to LGBTQ youth</a:t>
            </a:r>
          </a:p>
          <a:p>
            <a:pPr lvl="1"/>
            <a:r>
              <a:rPr lang="en-US" dirty="0"/>
              <a:t>Support the creation of peer led educational groups</a:t>
            </a:r>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40</a:t>
            </a:fld>
            <a:endParaRPr lang="en-US" dirty="0"/>
          </a:p>
        </p:txBody>
      </p:sp>
    </p:spTree>
    <p:extLst>
      <p:ext uri="{BB962C8B-B14F-4D97-AF65-F5344CB8AC3E}">
        <p14:creationId xmlns:p14="http://schemas.microsoft.com/office/powerpoint/2010/main" val="41612526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0" y="304800"/>
            <a:ext cx="7955280" cy="301375"/>
          </a:xfrm>
        </p:spPr>
        <p:txBody>
          <a:bodyPr>
            <a:normAutofit fontScale="90000"/>
          </a:bodyPr>
          <a:lstStyle/>
          <a:p>
            <a:pPr algn="ctr"/>
            <a:r>
              <a:rPr lang="en-US" sz="3600" u="sng" dirty="0"/>
              <a:t>What About the Rights of Others?</a:t>
            </a:r>
          </a:p>
        </p:txBody>
      </p:sp>
      <p:sp>
        <p:nvSpPr>
          <p:cNvPr id="3" name="Content Placeholder 2"/>
          <p:cNvSpPr>
            <a:spLocks noGrp="1"/>
          </p:cNvSpPr>
          <p:nvPr>
            <p:ph idx="1"/>
          </p:nvPr>
        </p:nvSpPr>
        <p:spPr>
          <a:xfrm>
            <a:off x="457200" y="955498"/>
            <a:ext cx="8229600" cy="5170672"/>
          </a:xfrm>
        </p:spPr>
        <p:txBody>
          <a:bodyPr>
            <a:normAutofit fontScale="92500" lnSpcReduction="20000"/>
          </a:bodyPr>
          <a:lstStyle/>
          <a:p>
            <a:r>
              <a:rPr lang="en-US" dirty="0"/>
              <a:t>What about the parent who says my child shouldn’t have to change in the same locker room as a transgender student?  </a:t>
            </a:r>
          </a:p>
          <a:p>
            <a:endParaRPr lang="en-US" dirty="0"/>
          </a:p>
          <a:p>
            <a:r>
              <a:rPr lang="en-US" dirty="0"/>
              <a:t>Staff Member’s “Want to Know” information vs. their legitimate educational interest “need to know” status</a:t>
            </a:r>
          </a:p>
          <a:p>
            <a:pPr lvl="1"/>
            <a:r>
              <a:rPr lang="en-US" dirty="0"/>
              <a:t>Staff is not entitled to “challenge” the SD’s determination regarding a student’s “status”</a:t>
            </a:r>
          </a:p>
          <a:p>
            <a:pPr lvl="1"/>
            <a:endParaRPr lang="en-US" dirty="0"/>
          </a:p>
          <a:p>
            <a:r>
              <a:rPr lang="en-US" dirty="0"/>
              <a:t>Staff Member disagrees with policy and/or will not follow policy as it conflicts with their personal beliefs and/or opinions.</a:t>
            </a:r>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41</a:t>
            </a:fld>
            <a:endParaRPr lang="en-US" dirty="0"/>
          </a:p>
        </p:txBody>
      </p:sp>
    </p:spTree>
    <p:extLst>
      <p:ext uri="{BB962C8B-B14F-4D97-AF65-F5344CB8AC3E}">
        <p14:creationId xmlns:p14="http://schemas.microsoft.com/office/powerpoint/2010/main" val="36481350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800" u="sng" dirty="0"/>
              <a:t>Joel Doe v. Boyertown Area SD</a:t>
            </a:r>
            <a:br>
              <a:rPr lang="en-US" sz="2800" u="sng" dirty="0"/>
            </a:br>
            <a:r>
              <a:rPr lang="en-US" sz="2800" u="sng" dirty="0"/>
              <a:t>3</a:t>
            </a:r>
            <a:r>
              <a:rPr lang="en-US" sz="2800" u="sng" baseline="30000" dirty="0"/>
              <a:t>rd</a:t>
            </a:r>
            <a:r>
              <a:rPr lang="en-US" sz="2800" u="sng" dirty="0"/>
              <a:t> Cir. Crt of Appeals – June 19, 2018 </a:t>
            </a:r>
            <a:br>
              <a:rPr lang="en-US" sz="2800" u="sng" dirty="0"/>
            </a:br>
            <a:r>
              <a:rPr lang="en-US" sz="2800" u="sng" dirty="0">
                <a:solidFill>
                  <a:srgbClr val="FF0000"/>
                </a:solidFill>
              </a:rPr>
              <a:t>Cert Denied – May 2019</a:t>
            </a:r>
          </a:p>
        </p:txBody>
      </p:sp>
      <p:sp>
        <p:nvSpPr>
          <p:cNvPr id="3" name="Content Placeholder 2"/>
          <p:cNvSpPr>
            <a:spLocks noGrp="1"/>
          </p:cNvSpPr>
          <p:nvPr>
            <p:ph idx="1"/>
          </p:nvPr>
        </p:nvSpPr>
        <p:spPr>
          <a:xfrm>
            <a:off x="228600" y="1295400"/>
            <a:ext cx="8763000" cy="5181600"/>
          </a:xfrm>
        </p:spPr>
        <p:txBody>
          <a:bodyPr>
            <a:normAutofit fontScale="47500" lnSpcReduction="20000"/>
          </a:bodyPr>
          <a:lstStyle/>
          <a:p>
            <a:pPr>
              <a:buNone/>
            </a:pPr>
            <a:r>
              <a:rPr lang="en-US" u="sng" dirty="0"/>
              <a:t>Issue</a:t>
            </a:r>
            <a:endParaRPr lang="en-US" dirty="0"/>
          </a:p>
          <a:p>
            <a:r>
              <a:rPr lang="en-US" dirty="0"/>
              <a:t>Parents upset that SD’s policy assigned facility use by gender identity rather than the student’s sex at birth</a:t>
            </a:r>
          </a:p>
          <a:p>
            <a:pPr lvl="1"/>
            <a:r>
              <a:rPr lang="en-US" dirty="0"/>
              <a:t>Claimed a violation of the right to privacy</a:t>
            </a:r>
          </a:p>
          <a:p>
            <a:endParaRPr lang="en-US" dirty="0"/>
          </a:p>
          <a:p>
            <a:r>
              <a:rPr lang="en-US" dirty="0"/>
              <a:t>Legal Arguments:</a:t>
            </a:r>
          </a:p>
          <a:p>
            <a:pPr lvl="1"/>
            <a:r>
              <a:rPr lang="en-US" dirty="0"/>
              <a:t>Constitutional right to bodily privacy</a:t>
            </a:r>
          </a:p>
          <a:p>
            <a:pPr lvl="1"/>
            <a:r>
              <a:rPr lang="en-US" dirty="0"/>
              <a:t>The SD violated Title IX’s protections against sex discrimination in schools</a:t>
            </a:r>
          </a:p>
          <a:p>
            <a:pPr lvl="1"/>
            <a:r>
              <a:rPr lang="en-US" dirty="0"/>
              <a:t>The policy went against state (PA) tort law</a:t>
            </a:r>
          </a:p>
          <a:p>
            <a:pPr>
              <a:buNone/>
            </a:pPr>
            <a:endParaRPr lang="en-US" u="sng" dirty="0"/>
          </a:p>
          <a:p>
            <a:pPr>
              <a:buNone/>
            </a:pPr>
            <a:r>
              <a:rPr lang="en-US" u="sng" dirty="0"/>
              <a:t>Holding</a:t>
            </a:r>
            <a:endParaRPr lang="en-US" dirty="0"/>
          </a:p>
          <a:p>
            <a:r>
              <a:rPr lang="en-US" dirty="0"/>
              <a:t>SD may continue using bathrooms and locker rooms that match the students’ gender identities</a:t>
            </a:r>
          </a:p>
          <a:p>
            <a:pPr>
              <a:buNone/>
            </a:pPr>
            <a:endParaRPr lang="en-US" dirty="0"/>
          </a:p>
          <a:p>
            <a:pPr>
              <a:buNone/>
            </a:pPr>
            <a:r>
              <a:rPr lang="en-US" u="sng" dirty="0"/>
              <a:t>Rationale</a:t>
            </a:r>
            <a:endParaRPr lang="en-US" dirty="0"/>
          </a:p>
          <a:p>
            <a:r>
              <a:rPr lang="en-US" dirty="0"/>
              <a:t>“An individual’s right to privacy is not absolute and has to be weighed against competing governmental interests.”</a:t>
            </a:r>
          </a:p>
          <a:p>
            <a:pPr lvl="1"/>
            <a:r>
              <a:rPr lang="en-US" dirty="0"/>
              <a:t>State interest in this case is “protecting transgender students from discrimination and minimizing risk to their well-being.”</a:t>
            </a:r>
          </a:p>
          <a:p>
            <a:pPr lvl="1">
              <a:buNone/>
            </a:pPr>
            <a:endParaRPr lang="en-US" dirty="0"/>
          </a:p>
          <a:p>
            <a:r>
              <a:rPr lang="en-US" dirty="0"/>
              <a:t>“… the presence of transgender students in the locker and restrooms is no more offensive to … privacy interests than the presence of other students who are not transgender…”</a:t>
            </a:r>
          </a:p>
          <a:p>
            <a:endParaRPr lang="en-US" dirty="0"/>
          </a:p>
          <a:p>
            <a:r>
              <a:rPr lang="en-US" dirty="0"/>
              <a:t>“Forcing transgender students to use bathrooms or locker rooms that do not match their gender identity is particularly harmful.  It causes severe psychological distress often leading to attempted suicide.”</a:t>
            </a:r>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42</a:t>
            </a:fld>
            <a:endParaRPr lang="en-US" dirty="0"/>
          </a:p>
        </p:txBody>
      </p:sp>
    </p:spTree>
    <p:extLst>
      <p:ext uri="{BB962C8B-B14F-4D97-AF65-F5344CB8AC3E}">
        <p14:creationId xmlns:p14="http://schemas.microsoft.com/office/powerpoint/2010/main" val="2762831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9C17D-C1AD-483A-9453-01C01DE4942A}"/>
              </a:ext>
            </a:extLst>
          </p:cNvPr>
          <p:cNvSpPr>
            <a:spLocks noGrp="1"/>
          </p:cNvSpPr>
          <p:nvPr>
            <p:ph type="title"/>
          </p:nvPr>
        </p:nvSpPr>
        <p:spPr>
          <a:xfrm>
            <a:off x="179797" y="319882"/>
            <a:ext cx="8784405" cy="639762"/>
          </a:xfrm>
        </p:spPr>
        <p:txBody>
          <a:bodyPr>
            <a:noAutofit/>
          </a:bodyPr>
          <a:lstStyle/>
          <a:p>
            <a:r>
              <a:rPr lang="en-US" sz="3200" b="1" dirty="0"/>
              <a:t>Gregory Janicki v. Washington </a:t>
            </a:r>
            <a:r>
              <a:rPr lang="en-US" sz="3200" b="1" dirty="0" err="1"/>
              <a:t>Twshp</a:t>
            </a:r>
            <a:r>
              <a:rPr lang="en-US" sz="3200" b="1" dirty="0"/>
              <a:t> SD – 8/31/2021</a:t>
            </a:r>
            <a:endParaRPr lang="en-US" dirty="0"/>
          </a:p>
        </p:txBody>
      </p:sp>
      <p:sp>
        <p:nvSpPr>
          <p:cNvPr id="3" name="Content Placeholder 2">
            <a:extLst>
              <a:ext uri="{FF2B5EF4-FFF2-40B4-BE49-F238E27FC236}">
                <a16:creationId xmlns:a16="http://schemas.microsoft.com/office/drawing/2014/main" id="{629660E4-13D6-49B4-A195-73721FF57936}"/>
              </a:ext>
            </a:extLst>
          </p:cNvPr>
          <p:cNvSpPr>
            <a:spLocks noGrp="1"/>
          </p:cNvSpPr>
          <p:nvPr>
            <p:ph idx="1"/>
          </p:nvPr>
        </p:nvSpPr>
        <p:spPr>
          <a:xfrm>
            <a:off x="457200" y="1294544"/>
            <a:ext cx="8229600" cy="5288818"/>
          </a:xfrm>
        </p:spPr>
        <p:txBody>
          <a:bodyPr>
            <a:normAutofit/>
          </a:bodyPr>
          <a:lstStyle/>
          <a:p>
            <a:pPr marL="0" indent="0">
              <a:buNone/>
            </a:pPr>
            <a:r>
              <a:rPr lang="en-US" u="sng" dirty="0"/>
              <a:t>Facts</a:t>
            </a:r>
            <a:r>
              <a:rPr lang="en-US" dirty="0"/>
              <a:t>:</a:t>
            </a:r>
            <a:endParaRPr lang="en-US" u="sng" dirty="0"/>
          </a:p>
          <a:p>
            <a:pPr marL="857241" lvl="1" indent="-457200"/>
            <a:r>
              <a:rPr lang="en-US" dirty="0"/>
              <a:t>Conduct Unbecoming Charges &amp; Other Just Cause Charges filed against tenured Music Teacher. </a:t>
            </a:r>
          </a:p>
          <a:p>
            <a:pPr lvl="3">
              <a:buFont typeface="Calibri" panose="020F0502020204030204" pitchFamily="34" charset="0"/>
              <a:buChar char="—"/>
            </a:pPr>
            <a:r>
              <a:rPr lang="en-US" dirty="0"/>
              <a:t> Allegations that he skipped training sessions/meetings re:  LGBTQ issues, and other unprofessional behavior in relation to the SD’s LGBTQ policies.   He also engaged in conduct that is “antagonistic and discriminatory towards students and coworkers in the LGBTQ community, causing turmoil with staff members, and putting the SD at risk for violation state/federal anti-discrimination laws and directives.”</a:t>
            </a:r>
          </a:p>
          <a:p>
            <a:pPr lvl="3">
              <a:buFont typeface="Calibri" panose="020F0502020204030204" pitchFamily="34" charset="0"/>
              <a:buChar char="—"/>
            </a:pPr>
            <a:r>
              <a:rPr lang="en-US" dirty="0"/>
              <a:t>Progressive Discipline demonstrated – Increment Withholding</a:t>
            </a:r>
          </a:p>
          <a:p>
            <a:pPr lvl="3">
              <a:buFont typeface="Calibri" panose="020F0502020204030204" pitchFamily="34" charset="0"/>
              <a:buChar char="—"/>
            </a:pPr>
            <a:r>
              <a:rPr lang="en-US" dirty="0"/>
              <a:t>See also 3/25/21 Prior Arbitration Decision – MTD granted</a:t>
            </a:r>
          </a:p>
          <a:p>
            <a:pPr marL="0" indent="0">
              <a:buNone/>
            </a:pPr>
            <a:r>
              <a:rPr lang="en-US" u="sng" dirty="0"/>
              <a:t>Decision</a:t>
            </a:r>
            <a:r>
              <a:rPr lang="en-US" dirty="0"/>
              <a:t>:  Sustained.  Teacher Dismissed.</a:t>
            </a:r>
          </a:p>
          <a:p>
            <a:pPr lvl="1">
              <a:buFont typeface="Calibri" panose="020F0502020204030204" pitchFamily="34" charset="0"/>
              <a:buChar char="—"/>
            </a:pPr>
            <a:endParaRPr lang="en-US" dirty="0"/>
          </a:p>
          <a:p>
            <a:pPr marL="0" indent="0">
              <a:buNone/>
            </a:pPr>
            <a:endParaRPr lang="en-US" b="1" dirty="0"/>
          </a:p>
        </p:txBody>
      </p:sp>
      <p:sp>
        <p:nvSpPr>
          <p:cNvPr id="4" name="Slide Number Placeholder 3">
            <a:extLst>
              <a:ext uri="{FF2B5EF4-FFF2-40B4-BE49-F238E27FC236}">
                <a16:creationId xmlns:a16="http://schemas.microsoft.com/office/drawing/2014/main" id="{A6290B06-57A1-424E-A080-775A28BAB369}"/>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43</a:t>
            </a:fld>
            <a:endParaRPr lang="en-US" dirty="0">
              <a:solidFill>
                <a:prstClr val="black">
                  <a:tint val="75000"/>
                </a:prstClr>
              </a:solidFill>
            </a:endParaRPr>
          </a:p>
        </p:txBody>
      </p:sp>
    </p:spTree>
    <p:extLst>
      <p:ext uri="{BB962C8B-B14F-4D97-AF65-F5344CB8AC3E}">
        <p14:creationId xmlns:p14="http://schemas.microsoft.com/office/powerpoint/2010/main" val="32726209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CBE5-1970-964C-BFE4-614FF75E5B06}"/>
              </a:ext>
            </a:extLst>
          </p:cNvPr>
          <p:cNvSpPr>
            <a:spLocks noGrp="1"/>
          </p:cNvSpPr>
          <p:nvPr>
            <p:ph type="title"/>
          </p:nvPr>
        </p:nvSpPr>
        <p:spPr/>
        <p:txBody>
          <a:bodyPr/>
          <a:lstStyle/>
          <a:p>
            <a:r>
              <a:rPr lang="en-US" dirty="0"/>
              <a:t>scenarios</a:t>
            </a:r>
          </a:p>
        </p:txBody>
      </p:sp>
    </p:spTree>
    <p:extLst>
      <p:ext uri="{BB962C8B-B14F-4D97-AF65-F5344CB8AC3E}">
        <p14:creationId xmlns:p14="http://schemas.microsoft.com/office/powerpoint/2010/main" val="33703856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57200" y="924674"/>
            <a:ext cx="8229600" cy="5201489"/>
          </a:xfrm>
        </p:spPr>
        <p:txBody>
          <a:bodyPr>
            <a:normAutofit fontScale="92500" lnSpcReduction="20000"/>
          </a:bodyPr>
          <a:lstStyle/>
          <a:p>
            <a:r>
              <a:rPr lang="en-US" dirty="0"/>
              <a:t>There is a fight on the bus</a:t>
            </a:r>
          </a:p>
          <a:p>
            <a:pPr lvl="1"/>
            <a:r>
              <a:rPr lang="en-US" dirty="0"/>
              <a:t>What do you do?</a:t>
            </a:r>
          </a:p>
          <a:p>
            <a:pPr lvl="1"/>
            <a:r>
              <a:rPr lang="en-US" dirty="0"/>
              <a:t>Who do you call?</a:t>
            </a:r>
          </a:p>
          <a:p>
            <a:pPr lvl="1"/>
            <a:r>
              <a:rPr lang="en-US" dirty="0"/>
              <a:t>What do you do with the other kids not involved in the fight?</a:t>
            </a:r>
          </a:p>
          <a:p>
            <a:endParaRPr lang="en-US" dirty="0"/>
          </a:p>
          <a:p>
            <a:r>
              <a:rPr lang="en-US" dirty="0"/>
              <a:t>As the kids are exiting your bus at the end of the day, you overhear Tom threatening Steve that Tom is going to beat Steve up as soon as the bus pulls away.</a:t>
            </a:r>
          </a:p>
          <a:p>
            <a:pPr lvl="1"/>
            <a:r>
              <a:rPr lang="en-US" dirty="0"/>
              <a:t>What do you do?</a:t>
            </a:r>
          </a:p>
          <a:p>
            <a:pPr lvl="1"/>
            <a:r>
              <a:rPr lang="en-US" dirty="0"/>
              <a:t>Are you legally obligated to do anything?</a:t>
            </a:r>
          </a:p>
        </p:txBody>
      </p:sp>
      <p:sp>
        <p:nvSpPr>
          <p:cNvPr id="241666" name="Rectangle 2"/>
          <p:cNvSpPr>
            <a:spLocks noGrp="1" noRot="1" noChangeArrowheads="1"/>
          </p:cNvSpPr>
          <p:nvPr>
            <p:ph type="title"/>
          </p:nvPr>
        </p:nvSpPr>
        <p:spPr>
          <a:xfrm>
            <a:off x="457200" y="274638"/>
            <a:ext cx="8229600" cy="167151"/>
          </a:xfrm>
        </p:spPr>
        <p:txBody>
          <a:bodyPr>
            <a:normAutofit fontScale="90000"/>
          </a:bodyPr>
          <a:lstStyle/>
          <a:p>
            <a:pPr eaLnBrk="1" fontAlgn="auto" hangingPunct="1">
              <a:spcAft>
                <a:spcPts val="0"/>
              </a:spcAft>
              <a:defRPr/>
            </a:pPr>
            <a:r>
              <a:rPr lang="en-US" dirty="0"/>
              <a:t>School Bus Fight</a:t>
            </a:r>
            <a:endParaRPr lang="en-US" u="sng" dirty="0"/>
          </a:p>
        </p:txBody>
      </p:sp>
      <p:sp>
        <p:nvSpPr>
          <p:cNvPr id="5325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FF49078-DC11-40A0-835B-8E7760C5EF05}" type="slidenum">
              <a:rPr lang="en-US" smtClean="0"/>
              <a:pPr/>
              <a:t>45</a:t>
            </a:fld>
            <a:endParaRPr lang="en-US" dirty="0"/>
          </a:p>
        </p:txBody>
      </p:sp>
    </p:spTree>
    <p:extLst>
      <p:ext uri="{BB962C8B-B14F-4D97-AF65-F5344CB8AC3E}">
        <p14:creationId xmlns:p14="http://schemas.microsoft.com/office/powerpoint/2010/main" val="8369984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57200" y="1017142"/>
            <a:ext cx="8229600" cy="5566220"/>
          </a:xfrm>
        </p:spPr>
        <p:txBody>
          <a:bodyPr>
            <a:normAutofit fontScale="92500" lnSpcReduction="20000"/>
          </a:bodyPr>
          <a:lstStyle/>
          <a:p>
            <a:pPr marL="800100" indent="-457200"/>
            <a:r>
              <a:rPr lang="en-US" sz="2400" dirty="0"/>
              <a:t>Sue’s bus route includes the Silver Lake Community.</a:t>
            </a:r>
          </a:p>
          <a:p>
            <a:pPr marL="1200141" lvl="1" indent="-457200"/>
            <a:r>
              <a:rPr lang="en-US" sz="1800" dirty="0"/>
              <a:t>Mrs. Jones has 2 children that Sue picks up on her daily run.</a:t>
            </a:r>
          </a:p>
          <a:p>
            <a:pPr marL="1200141" lvl="1" indent="-457200"/>
            <a:r>
              <a:rPr lang="en-US" sz="1800" dirty="0"/>
              <a:t>Mrs. Jones is not nice to Sue</a:t>
            </a:r>
          </a:p>
          <a:p>
            <a:pPr marL="1600180" lvl="2" indent="-457200"/>
            <a:r>
              <a:rPr lang="en-US" sz="1600" dirty="0"/>
              <a:t>Insults Sue’s physical appearance</a:t>
            </a:r>
          </a:p>
          <a:p>
            <a:pPr marL="1600180" lvl="2" indent="-457200"/>
            <a:r>
              <a:rPr lang="en-US" sz="1600" dirty="0"/>
              <a:t>Criticizes Sue’s driving ability</a:t>
            </a:r>
          </a:p>
          <a:p>
            <a:pPr marL="1600180" lvl="2" indent="-457200"/>
            <a:r>
              <a:rPr lang="en-US" sz="1600" dirty="0"/>
              <a:t>Complains that Sue is always late picking up the kids.</a:t>
            </a:r>
          </a:p>
          <a:p>
            <a:pPr marL="1600180" lvl="2" indent="-457200"/>
            <a:r>
              <a:rPr lang="en-US" sz="1600" dirty="0"/>
              <a:t>Has often sworn at and/or pointed her finger at Sue while making the above comments.</a:t>
            </a:r>
          </a:p>
          <a:p>
            <a:pPr marL="1200141" lvl="1" indent="-457200"/>
            <a:r>
              <a:rPr lang="en-US" sz="1800" dirty="0"/>
              <a:t>After several months of enduring the wrath of Mrs. Jones, Sue yells at Mrs. Jones, noting her weight, how she feels sorry for Mrs. Jones’ kids for having her for a mother, and says that Mrs. Jones is a “f***</a:t>
            </a:r>
            <a:r>
              <a:rPr lang="en-US" sz="1800" dirty="0" err="1"/>
              <a:t>ing</a:t>
            </a:r>
            <a:r>
              <a:rPr lang="en-US" sz="1800" dirty="0"/>
              <a:t>” idiot.</a:t>
            </a:r>
          </a:p>
          <a:p>
            <a:pPr marL="1200141" lvl="1" indent="-457200"/>
            <a:r>
              <a:rPr lang="en-US" sz="1800" dirty="0"/>
              <a:t>Mrs. Jones calls the school to complain about the way that Sue spoke to her in that morning at the bus stop.</a:t>
            </a:r>
          </a:p>
          <a:p>
            <a:pPr marL="1200141" lvl="1" indent="-457200"/>
            <a:endParaRPr lang="en-US" sz="1800" dirty="0"/>
          </a:p>
          <a:p>
            <a:pPr marL="800100" indent="-457200"/>
            <a:r>
              <a:rPr lang="en-US" sz="2400" dirty="0"/>
              <a:t>Is Sue allowed to argue with a student’s parent?</a:t>
            </a:r>
          </a:p>
          <a:p>
            <a:pPr marL="800100" indent="-457200"/>
            <a:r>
              <a:rPr lang="en-US" sz="2400" dirty="0"/>
              <a:t>Could Sue get in trouble for her comments?</a:t>
            </a:r>
          </a:p>
          <a:p>
            <a:pPr marL="800100" indent="-457200"/>
            <a:r>
              <a:rPr lang="en-US" sz="2400" dirty="0"/>
              <a:t>What should / should not have Sue done throughout this scenario?</a:t>
            </a:r>
          </a:p>
          <a:p>
            <a:pPr marL="800100" indent="-457200"/>
            <a:r>
              <a:rPr lang="en-US" sz="2400" dirty="0"/>
              <a:t>What types of things would be included in an investigation of this incident?</a:t>
            </a:r>
          </a:p>
        </p:txBody>
      </p:sp>
      <p:sp>
        <p:nvSpPr>
          <p:cNvPr id="241666" name="Rectangle 2"/>
          <p:cNvSpPr>
            <a:spLocks noGrp="1" noRot="1" noChangeArrowheads="1"/>
          </p:cNvSpPr>
          <p:nvPr>
            <p:ph type="title"/>
          </p:nvPr>
        </p:nvSpPr>
        <p:spPr>
          <a:xfrm>
            <a:off x="457200" y="274638"/>
            <a:ext cx="8229600" cy="547295"/>
          </a:xfrm>
        </p:spPr>
        <p:txBody>
          <a:bodyPr>
            <a:normAutofit fontScale="90000"/>
          </a:bodyPr>
          <a:lstStyle/>
          <a:p>
            <a:pPr eaLnBrk="1" fontAlgn="auto" hangingPunct="1">
              <a:spcAft>
                <a:spcPts val="0"/>
              </a:spcAft>
              <a:defRPr/>
            </a:pPr>
            <a:r>
              <a:rPr lang="en-US" u="sng" dirty="0"/>
              <a:t>Obnoxious Parents</a:t>
            </a:r>
          </a:p>
        </p:txBody>
      </p:sp>
      <p:sp>
        <p:nvSpPr>
          <p:cNvPr id="5325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FF49078-DC11-40A0-835B-8E7760C5EF05}" type="slidenum">
              <a:rPr lang="en-US" smtClean="0"/>
              <a:pPr/>
              <a:t>46</a:t>
            </a:fld>
            <a:endParaRPr lang="en-US" dirty="0"/>
          </a:p>
        </p:txBody>
      </p:sp>
    </p:spTree>
    <p:extLst>
      <p:ext uri="{BB962C8B-B14F-4D97-AF65-F5344CB8AC3E}">
        <p14:creationId xmlns:p14="http://schemas.microsoft.com/office/powerpoint/2010/main" val="37146592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3"/>
          </a:xfrm>
        </p:spPr>
        <p:txBody>
          <a:bodyPr>
            <a:noAutofit/>
          </a:bodyPr>
          <a:lstStyle/>
          <a:p>
            <a:r>
              <a:rPr lang="en-US" sz="3600" dirty="0"/>
              <a:t>Commentary to a Student</a:t>
            </a:r>
          </a:p>
        </p:txBody>
      </p:sp>
      <p:sp>
        <p:nvSpPr>
          <p:cNvPr id="3" name="Content Placeholder 2"/>
          <p:cNvSpPr>
            <a:spLocks noGrp="1"/>
          </p:cNvSpPr>
          <p:nvPr>
            <p:ph idx="1"/>
          </p:nvPr>
        </p:nvSpPr>
        <p:spPr>
          <a:xfrm>
            <a:off x="457200" y="1089061"/>
            <a:ext cx="8229600" cy="5383657"/>
          </a:xfrm>
        </p:spPr>
        <p:txBody>
          <a:bodyPr>
            <a:normAutofit/>
          </a:bodyPr>
          <a:lstStyle/>
          <a:p>
            <a:r>
              <a:rPr lang="en-US" dirty="0"/>
              <a:t>A male Bus Driver regularly comments to female students about their physical appearance.</a:t>
            </a:r>
          </a:p>
          <a:p>
            <a:endParaRPr lang="en-US" dirty="0"/>
          </a:p>
          <a:p>
            <a:r>
              <a:rPr lang="en-US" dirty="0"/>
              <a:t>What are the problems with this scenario?</a:t>
            </a:r>
          </a:p>
          <a:p>
            <a:r>
              <a:rPr lang="en-US" dirty="0"/>
              <a:t>Could the Bus Driver be disciplined/terminated for his actions?</a:t>
            </a:r>
          </a:p>
          <a:p>
            <a:r>
              <a:rPr lang="en-US" dirty="0"/>
              <a:t>What types of claims, if any, could possibly be filed against the Bus Driver?  </a:t>
            </a:r>
          </a:p>
          <a:p>
            <a:endParaRPr lang="en-US" dirty="0"/>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47</a:t>
            </a:fld>
            <a:endParaRPr lang="en-US" dirty="0"/>
          </a:p>
        </p:txBody>
      </p:sp>
    </p:spTree>
    <p:extLst>
      <p:ext uri="{BB962C8B-B14F-4D97-AF65-F5344CB8AC3E}">
        <p14:creationId xmlns:p14="http://schemas.microsoft.com/office/powerpoint/2010/main" val="21827016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3"/>
          </a:xfrm>
        </p:spPr>
        <p:txBody>
          <a:bodyPr>
            <a:noAutofit/>
          </a:bodyPr>
          <a:lstStyle/>
          <a:p>
            <a:r>
              <a:rPr lang="en-US" sz="3600" dirty="0"/>
              <a:t>Commentary to a Student</a:t>
            </a:r>
          </a:p>
        </p:txBody>
      </p:sp>
      <p:sp>
        <p:nvSpPr>
          <p:cNvPr id="3" name="Content Placeholder 2"/>
          <p:cNvSpPr>
            <a:spLocks noGrp="1"/>
          </p:cNvSpPr>
          <p:nvPr>
            <p:ph idx="1"/>
          </p:nvPr>
        </p:nvSpPr>
        <p:spPr>
          <a:xfrm>
            <a:off x="457200" y="1089061"/>
            <a:ext cx="8229600" cy="5383657"/>
          </a:xfrm>
        </p:spPr>
        <p:txBody>
          <a:bodyPr>
            <a:normAutofit fontScale="92500" lnSpcReduction="10000"/>
          </a:bodyPr>
          <a:lstStyle/>
          <a:p>
            <a:r>
              <a:rPr lang="en-US" dirty="0"/>
              <a:t>A Bus Driver regularly makes comments to the students on his bus that they are part of a “lazy, </a:t>
            </a:r>
            <a:r>
              <a:rPr lang="en-US"/>
              <a:t>entitled generation, </a:t>
            </a:r>
            <a:r>
              <a:rPr lang="en-US" dirty="0"/>
              <a:t>that they have no respect for authority, and that someday they will learn that the world does not revolve </a:t>
            </a:r>
            <a:r>
              <a:rPr lang="en-US"/>
              <a:t>around them.”</a:t>
            </a:r>
            <a:endParaRPr lang="en-US" dirty="0"/>
          </a:p>
          <a:p>
            <a:endParaRPr lang="en-US" dirty="0"/>
          </a:p>
          <a:p>
            <a:r>
              <a:rPr lang="en-US" dirty="0"/>
              <a:t>What are the problems with this scenario?</a:t>
            </a:r>
          </a:p>
          <a:p>
            <a:r>
              <a:rPr lang="en-US" dirty="0"/>
              <a:t>Could the Bus Driver be disciplined/terminated for his actions?</a:t>
            </a:r>
          </a:p>
          <a:p>
            <a:r>
              <a:rPr lang="en-US" dirty="0"/>
              <a:t>What types of claims, if any, could possibly be filed against the Bus Driver?  </a:t>
            </a:r>
          </a:p>
          <a:p>
            <a:endParaRPr lang="en-US" dirty="0"/>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48</a:t>
            </a:fld>
            <a:endParaRPr lang="en-US" dirty="0"/>
          </a:p>
        </p:txBody>
      </p:sp>
    </p:spTree>
    <p:extLst>
      <p:ext uri="{BB962C8B-B14F-4D97-AF65-F5344CB8AC3E}">
        <p14:creationId xmlns:p14="http://schemas.microsoft.com/office/powerpoint/2010/main" val="15013239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457201"/>
            <a:ext cx="10972800" cy="1143000"/>
          </a:xfrm>
        </p:spPr>
        <p:txBody>
          <a:bodyPr>
            <a:normAutofit/>
          </a:bodyPr>
          <a:lstStyle/>
          <a:p>
            <a:r>
              <a:rPr lang="en-US" sz="4000" dirty="0"/>
              <a:t>Conclusion</a:t>
            </a:r>
          </a:p>
        </p:txBody>
      </p:sp>
      <p:sp>
        <p:nvSpPr>
          <p:cNvPr id="2" name="Content Placeholder 1"/>
          <p:cNvSpPr>
            <a:spLocks noGrp="1"/>
          </p:cNvSpPr>
          <p:nvPr>
            <p:ph idx="1"/>
          </p:nvPr>
        </p:nvSpPr>
        <p:spPr/>
        <p:txBody>
          <a:bodyPr>
            <a:normAutofit fontScale="70000" lnSpcReduction="20000"/>
          </a:bodyPr>
          <a:lstStyle/>
          <a:p>
            <a:pPr>
              <a:buFont typeface="Arial" pitchFamily="34" charset="0"/>
              <a:buChar char="•"/>
            </a:pPr>
            <a:r>
              <a:rPr lang="en-US" dirty="0"/>
              <a:t>Thank you for choosing professional development with LEGAL ONE!</a:t>
            </a:r>
          </a:p>
          <a:p>
            <a:pPr>
              <a:buFont typeface="Arial" pitchFamily="34" charset="0"/>
              <a:buChar char="•"/>
            </a:pPr>
            <a:endParaRPr lang="en-US" dirty="0"/>
          </a:p>
          <a:p>
            <a:r>
              <a:rPr lang="en-US" dirty="0"/>
              <a:t>Visit our website for more courses that can support your work at </a:t>
            </a:r>
            <a:r>
              <a:rPr lang="en-US" dirty="0">
                <a:hlinkClick r:id="rId3"/>
              </a:rPr>
              <a:t>http://www.njpsa.org/legalonenj/</a:t>
            </a:r>
            <a:endParaRPr lang="en-US" dirty="0"/>
          </a:p>
          <a:p>
            <a:endParaRPr lang="en-US" dirty="0"/>
          </a:p>
          <a:p>
            <a:r>
              <a:rPr lang="en-US" sz="3200" dirty="0"/>
              <a:t>Participants are authorized to use the LEGAL ONE materials provided in this training to offer turnkey training within the respective participant's school district or place of employment, provided that participants provide proper credit to LEGAL ONE for having developed said materials and further provided that such turnkey training is offered at no charge.</a:t>
            </a:r>
            <a:endParaRPr lang="en-US" dirty="0"/>
          </a:p>
          <a:p>
            <a:pPr marL="0" indent="0">
              <a:buNone/>
            </a:pPr>
            <a:endParaRPr lang="en-US" dirty="0"/>
          </a:p>
          <a:p>
            <a:r>
              <a:rPr lang="en-US" dirty="0"/>
              <a:t>If you have any questions about this presentation or suggestions for future seminars, please send an email to </a:t>
            </a:r>
            <a:r>
              <a:rPr lang="en-US" dirty="0">
                <a:hlinkClick r:id="rId4"/>
              </a:rPr>
              <a:t>legalone@njpsa.org </a:t>
            </a:r>
            <a:r>
              <a:rPr lang="en-US" dirty="0"/>
              <a:t>or </a:t>
            </a:r>
            <a:r>
              <a:rPr lang="en-US" dirty="0">
                <a:hlinkClick r:id="rId5"/>
              </a:rPr>
              <a:t>sjacques@njpsa.org</a:t>
            </a: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endParaRPr lang="en-US" dirty="0"/>
          </a:p>
        </p:txBody>
      </p:sp>
      <p:sp>
        <p:nvSpPr>
          <p:cNvPr id="7" name="Slide Number Placeholder 6">
            <a:extLst>
              <a:ext uri="{FF2B5EF4-FFF2-40B4-BE49-F238E27FC236}">
                <a16:creationId xmlns:a16="http://schemas.microsoft.com/office/drawing/2014/main" id="{FF19AC04-8969-464C-BF84-59D66C3BA2B2}"/>
              </a:ext>
            </a:extLst>
          </p:cNvPr>
          <p:cNvSpPr>
            <a:spLocks noGrp="1"/>
          </p:cNvSpPr>
          <p:nvPr>
            <p:ph type="sldNum" sz="quarter" idx="12"/>
          </p:nvPr>
        </p:nvSpPr>
        <p:spPr/>
        <p:txBody>
          <a:bodyPr/>
          <a:lstStyle/>
          <a:p>
            <a:pPr defTabSz="457189" eaLnBrk="0" fontAlgn="base" hangingPunct="0">
              <a:spcBef>
                <a:spcPct val="0"/>
              </a:spcBef>
              <a:spcAft>
                <a:spcPct val="0"/>
              </a:spcAft>
              <a:defRPr/>
            </a:pPr>
            <a:fld id="{E443D2D3-79D4-425E-A51E-1C8F275C5E7B}" type="slidenum">
              <a:rPr lang="en-US">
                <a:latin typeface="Calibri"/>
              </a:rPr>
              <a:pPr defTabSz="457189" eaLnBrk="0" fontAlgn="base" hangingPunct="0">
                <a:spcBef>
                  <a:spcPct val="0"/>
                </a:spcBef>
                <a:spcAft>
                  <a:spcPct val="0"/>
                </a:spcAft>
                <a:defRPr/>
              </a:pPr>
              <a:t>49</a:t>
            </a:fld>
            <a:endParaRPr lang="en-US" dirty="0">
              <a:latin typeface="Calibri"/>
            </a:endParaRPr>
          </a:p>
        </p:txBody>
      </p:sp>
      <p:pic>
        <p:nvPicPr>
          <p:cNvPr id="6" name="Picture 5" descr="A picture containing drawing&#10;&#10;Description automatically generated">
            <a:extLst>
              <a:ext uri="{FF2B5EF4-FFF2-40B4-BE49-F238E27FC236}">
                <a16:creationId xmlns:a16="http://schemas.microsoft.com/office/drawing/2014/main" id="{42C432A3-26F2-B84C-8B1C-6FC84C2D87F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3921" y="354755"/>
            <a:ext cx="2590800" cy="602827"/>
          </a:xfrm>
          <a:prstGeom prst="rect">
            <a:avLst/>
          </a:prstGeom>
        </p:spPr>
      </p:pic>
    </p:spTree>
    <p:extLst>
      <p:ext uri="{BB962C8B-B14F-4D97-AF65-F5344CB8AC3E}">
        <p14:creationId xmlns:p14="http://schemas.microsoft.com/office/powerpoint/2010/main" val="2627622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CBE5-1970-964C-BFE4-614FF75E5B06}"/>
              </a:ext>
            </a:extLst>
          </p:cNvPr>
          <p:cNvSpPr>
            <a:spLocks noGrp="1"/>
          </p:cNvSpPr>
          <p:nvPr>
            <p:ph type="title"/>
          </p:nvPr>
        </p:nvSpPr>
        <p:spPr/>
        <p:txBody>
          <a:bodyPr/>
          <a:lstStyle/>
          <a:p>
            <a:r>
              <a:rPr lang="en-US" dirty="0"/>
              <a:t>Legislative update</a:t>
            </a:r>
          </a:p>
        </p:txBody>
      </p:sp>
    </p:spTree>
    <p:extLst>
      <p:ext uri="{BB962C8B-B14F-4D97-AF65-F5344CB8AC3E}">
        <p14:creationId xmlns:p14="http://schemas.microsoft.com/office/powerpoint/2010/main" val="15949851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0E1D907-698C-2E4E-A3ED-001B352CFC55}"/>
              </a:ext>
            </a:extLst>
          </p:cNvPr>
          <p:cNvSpPr txBox="1"/>
          <p:nvPr/>
        </p:nvSpPr>
        <p:spPr>
          <a:xfrm>
            <a:off x="458336" y="2573923"/>
            <a:ext cx="8153401" cy="3231654"/>
          </a:xfrm>
          <a:prstGeom prst="rect">
            <a:avLst/>
          </a:prstGeom>
          <a:noFill/>
        </p:spPr>
        <p:txBody>
          <a:bodyPr wrap="square" rtlCol="0">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hlinkClick r:id="rId2">
                  <a:extLst>
                    <a:ext uri="{A12FA001-AC4F-418D-AE19-62706E023703}">
                      <ahyp:hlinkClr xmlns:ahyp="http://schemas.microsoft.com/office/drawing/2018/hyperlinkcolor" val="tx"/>
                    </a:ext>
                  </a:extLst>
                </a:hlinkClick>
              </a:rPr>
              <a:t>LEGAL ONE</a:t>
            </a:r>
            <a:r>
              <a:rPr kumimoji="0" lang="en-US" sz="24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is the leading provider of education law workshops, online courses, and webinars for school leaders and teachers on critical legal issues. New programs will be added throughout the year, so be sure to check out the </a:t>
            </a:r>
            <a:r>
              <a:rPr kumimoji="0" lang="en-US" sz="24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hlinkClick r:id="rId3">
                  <a:extLst>
                    <a:ext uri="{A12FA001-AC4F-418D-AE19-62706E023703}">
                      <ahyp:hlinkClr xmlns:ahyp="http://schemas.microsoft.com/office/drawing/2018/hyperlinkcolor" val="tx"/>
                    </a:ext>
                  </a:extLst>
                </a:hlinkClick>
              </a:rPr>
              <a:t>LEGAL ONE Content Library</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for our latest legal professional learning offerings. </a:t>
            </a: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For a full list of all of our upcoming workshops, please visit the</a:t>
            </a: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hlinkClick r:id="rId4">
                  <a:extLst>
                    <a:ext uri="{A12FA001-AC4F-418D-AE19-62706E023703}">
                      <ahyp:hlinkClr xmlns:ahyp="http://schemas.microsoft.com/office/drawing/2018/hyperlinkcolor" val="tx"/>
                    </a:ext>
                  </a:extLst>
                </a:hlinkClick>
              </a:rPr>
              <a:t>Live Calendar for all of FEA (Including LEGAL ONE) </a:t>
            </a:r>
            <a:endParaRPr kumimoji="0" lang="en-US" sz="18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endParaRP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cxnSp>
        <p:nvCxnSpPr>
          <p:cNvPr id="10" name="Straight Connector 9">
            <a:extLst>
              <a:ext uri="{FF2B5EF4-FFF2-40B4-BE49-F238E27FC236}">
                <a16:creationId xmlns:a16="http://schemas.microsoft.com/office/drawing/2014/main" id="{A0E70CEC-F3C1-0745-8328-10CDB56223CA}"/>
              </a:ext>
            </a:extLst>
          </p:cNvPr>
          <p:cNvCxnSpPr>
            <a:cxnSpLocks/>
          </p:cNvCxnSpPr>
          <p:nvPr/>
        </p:nvCxnSpPr>
        <p:spPr>
          <a:xfrm>
            <a:off x="152400" y="5783795"/>
            <a:ext cx="8839200" cy="0"/>
          </a:xfrm>
          <a:prstGeom prst="line">
            <a:avLst/>
          </a:prstGeom>
          <a:ln w="38100">
            <a:solidFill>
              <a:srgbClr val="D87900"/>
            </a:solidFill>
            <a:prstDash val="sysDot"/>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12A6D794-4B5A-184F-92C9-ADB0638B6796}"/>
              </a:ext>
            </a:extLst>
          </p:cNvPr>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E26E0598-41B6-4983-81FA-25A5B912657C}" type="slidenum">
              <a:rPr kumimoji="0" lang="en-US" sz="1000" b="0" i="0" u="none" strike="noStrike" kern="1200" cap="none" spc="0" normalizeH="0" baseline="0" noProof="0" smtClean="0">
                <a:ln>
                  <a:noFill/>
                </a:ln>
                <a:solidFill>
                  <a:srgbClr val="707271"/>
                </a:solidFill>
                <a:effectLst/>
                <a:uLnTx/>
                <a:uFillTx/>
                <a:latin typeface="Calibri"/>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50</a:t>
            </a:fld>
            <a:endParaRPr kumimoji="0" lang="en-US" sz="1000" b="0" i="0" u="none" strike="noStrike" kern="1200" cap="none" spc="0" normalizeH="0" baseline="0" noProof="0" dirty="0">
              <a:ln>
                <a:noFill/>
              </a:ln>
              <a:solidFill>
                <a:srgbClr val="707271"/>
              </a:solidFill>
              <a:effectLst/>
              <a:uLnTx/>
              <a:uFillTx/>
              <a:latin typeface="Calibri"/>
              <a:ea typeface="+mn-ea"/>
              <a:cs typeface="+mn-cs"/>
            </a:endParaRPr>
          </a:p>
        </p:txBody>
      </p:sp>
      <p:cxnSp>
        <p:nvCxnSpPr>
          <p:cNvPr id="13" name="Straight Connector 12">
            <a:extLst>
              <a:ext uri="{FF2B5EF4-FFF2-40B4-BE49-F238E27FC236}">
                <a16:creationId xmlns:a16="http://schemas.microsoft.com/office/drawing/2014/main" id="{178526A5-E7E2-8C43-B6F6-02E38B5B4932}"/>
              </a:ext>
            </a:extLst>
          </p:cNvPr>
          <p:cNvCxnSpPr>
            <a:cxnSpLocks/>
          </p:cNvCxnSpPr>
          <p:nvPr/>
        </p:nvCxnSpPr>
        <p:spPr>
          <a:xfrm>
            <a:off x="228600" y="2291438"/>
            <a:ext cx="3124200" cy="0"/>
          </a:xfrm>
          <a:prstGeom prst="line">
            <a:avLst/>
          </a:prstGeom>
          <a:ln w="38100">
            <a:solidFill>
              <a:srgbClr val="D87900"/>
            </a:solidFill>
            <a:prstDash val="sysDot"/>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10AB65F-F35C-4956-894A-D8547BBED5ED}"/>
              </a:ext>
            </a:extLst>
          </p:cNvPr>
          <p:cNvSpPr txBox="1"/>
          <p:nvPr/>
        </p:nvSpPr>
        <p:spPr>
          <a:xfrm>
            <a:off x="55294" y="5954137"/>
            <a:ext cx="8774317" cy="523220"/>
          </a:xfrm>
          <a:prstGeom prst="rect">
            <a:avLst/>
          </a:prstGeom>
          <a:noFill/>
        </p:spPr>
        <p:txBody>
          <a:bodyPr wrap="square" rtlCol="0">
            <a:sp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Please note that you do not have to be a member to attend our workshops. </a:t>
            </a:r>
            <a:r>
              <a:rPr kumimoji="0" lang="en-US" sz="1400" b="1" i="1" u="none" strike="noStrike" kern="1200" cap="none" spc="0" normalizeH="0" baseline="0" noProof="0" dirty="0">
                <a:ln>
                  <a:noFill/>
                </a:ln>
                <a:solidFill>
                  <a:srgbClr val="D87900"/>
                </a:solidFill>
                <a:effectLst/>
                <a:uLnTx/>
                <a:uFillTx/>
                <a:latin typeface="Calibri" panose="020F0502020204030204" pitchFamily="34" charset="0"/>
                <a:ea typeface="+mn-ea"/>
                <a:cs typeface="+mn-cs"/>
              </a:rPr>
              <a:t>Everyone</a:t>
            </a:r>
            <a:r>
              <a:rPr kumimoji="0" lang="en-US" sz="14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is welcome to participate and take advantage of our outstanding professional learning opportunities. </a:t>
            </a:r>
          </a:p>
        </p:txBody>
      </p:sp>
      <p:sp>
        <p:nvSpPr>
          <p:cNvPr id="12" name="TextBox 11">
            <a:extLst>
              <a:ext uri="{FF2B5EF4-FFF2-40B4-BE49-F238E27FC236}">
                <a16:creationId xmlns:a16="http://schemas.microsoft.com/office/drawing/2014/main" id="{A071BE9A-EF87-4564-963D-2FFE25E11FBA}"/>
              </a:ext>
            </a:extLst>
          </p:cNvPr>
          <p:cNvSpPr txBox="1"/>
          <p:nvPr/>
        </p:nvSpPr>
        <p:spPr>
          <a:xfrm>
            <a:off x="390098" y="795806"/>
            <a:ext cx="2801203" cy="584775"/>
          </a:xfrm>
          <a:prstGeom prst="rect">
            <a:avLst/>
          </a:prstGeom>
          <a:noFill/>
        </p:spPr>
        <p:txBody>
          <a:bodyPr wrap="square">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hlinkClick r:id="rId3">
                  <a:extLst>
                    <a:ext uri="{A12FA001-AC4F-418D-AE19-62706E023703}">
                      <ahyp:hlinkClr xmlns:ahyp="http://schemas.microsoft.com/office/drawing/2018/hyperlinkcolor" val="tx"/>
                    </a:ext>
                  </a:extLst>
                </a:hlinkClick>
              </a:rPr>
              <a:t>Content Library</a:t>
            </a:r>
            <a:r>
              <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pic>
        <p:nvPicPr>
          <p:cNvPr id="8" name="Picture 7">
            <a:extLst>
              <a:ext uri="{FF2B5EF4-FFF2-40B4-BE49-F238E27FC236}">
                <a16:creationId xmlns:a16="http://schemas.microsoft.com/office/drawing/2014/main" id="{F4AC7B65-FCCC-4629-AD18-C0A52231EF9B}"/>
              </a:ext>
            </a:extLst>
          </p:cNvPr>
          <p:cNvPicPr>
            <a:picLocks noChangeAspect="1"/>
          </p:cNvPicPr>
          <p:nvPr/>
        </p:nvPicPr>
        <p:blipFill rotWithShape="1">
          <a:blip r:embed="rId5">
            <a:extLst>
              <a:ext uri="{28A0092B-C50C-407E-A947-70E740481C1C}">
                <a14:useLocalDpi xmlns:a14="http://schemas.microsoft.com/office/drawing/2010/main" val="0"/>
              </a:ext>
            </a:extLst>
          </a:blip>
          <a:srcRect r="7963"/>
          <a:stretch/>
        </p:blipFill>
        <p:spPr>
          <a:xfrm>
            <a:off x="3463119" y="340002"/>
            <a:ext cx="5562600" cy="1949161"/>
          </a:xfrm>
          <a:prstGeom prst="rect">
            <a:avLst/>
          </a:prstGeom>
        </p:spPr>
      </p:pic>
      <p:pic>
        <p:nvPicPr>
          <p:cNvPr id="18" name="Picture 17" descr="A picture containing text, clipart&#10;&#10;Description automatically generated">
            <a:extLst>
              <a:ext uri="{FF2B5EF4-FFF2-40B4-BE49-F238E27FC236}">
                <a16:creationId xmlns:a16="http://schemas.microsoft.com/office/drawing/2014/main" id="{10F6FECA-4D0F-4689-B771-7AA33BC6F7E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4264" y="237875"/>
            <a:ext cx="3090081" cy="719210"/>
          </a:xfrm>
          <a:prstGeom prst="rect">
            <a:avLst/>
          </a:prstGeom>
        </p:spPr>
      </p:pic>
      <p:pic>
        <p:nvPicPr>
          <p:cNvPr id="3" name="Picture 2" descr="Qr code&#10;&#10;Description automatically generated">
            <a:extLst>
              <a:ext uri="{FF2B5EF4-FFF2-40B4-BE49-F238E27FC236}">
                <a16:creationId xmlns:a16="http://schemas.microsoft.com/office/drawing/2014/main" id="{C525B80D-A091-CBEC-ED69-8ED88F0F5C8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05747" y="1390045"/>
            <a:ext cx="827113" cy="827113"/>
          </a:xfrm>
          <a:prstGeom prst="rect">
            <a:avLst/>
          </a:prstGeom>
        </p:spPr>
      </p:pic>
    </p:spTree>
    <p:extLst>
      <p:ext uri="{BB962C8B-B14F-4D97-AF65-F5344CB8AC3E}">
        <p14:creationId xmlns:p14="http://schemas.microsoft.com/office/powerpoint/2010/main" val="3693768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B5A2ACB-CE36-6141-BAFD-2448A1CD40D0}"/>
              </a:ext>
            </a:extLst>
          </p:cNvPr>
          <p:cNvSpPr>
            <a:spLocks noGrp="1"/>
          </p:cNvSpPr>
          <p:nvPr>
            <p:ph sz="half" idx="2"/>
          </p:nvPr>
        </p:nvSpPr>
        <p:spPr>
          <a:xfrm>
            <a:off x="4572000" y="136525"/>
            <a:ext cx="4038600" cy="4525963"/>
          </a:xfrm>
        </p:spPr>
        <p:txBody>
          <a:bodyPr>
            <a:normAutofit fontScale="55000" lnSpcReduction="20000"/>
          </a:bodyPr>
          <a:lstStyle/>
          <a:p>
            <a:pPr marL="0" indent="0" fontAlgn="base">
              <a:buNone/>
            </a:pPr>
            <a:r>
              <a:rPr lang="en-US" sz="2900" b="1" dirty="0"/>
              <a:t>Available in Apple Podcasts, Google Podcasts, and Spotify. </a:t>
            </a:r>
            <a:br>
              <a:rPr lang="en-US" dirty="0"/>
            </a:br>
            <a:endParaRPr lang="en-US" dirty="0"/>
          </a:p>
          <a:p>
            <a:pPr marL="0" indent="0" fontAlgn="base">
              <a:buNone/>
            </a:pPr>
            <a:r>
              <a:rPr lang="en-US" dirty="0"/>
              <a:t>How can you understand your legal rights and responsibilities? Especially with limited time, laws that are constantly evolving, and the fact that you are always on the move? Whether you are a parent, teacher, school leader, college student or just have an interest in school law, the LEGAL ONE Podcast provides a great option for you.</a:t>
            </a:r>
          </a:p>
          <a:p>
            <a:pPr marL="0" indent="0" fontAlgn="base">
              <a:buNone/>
            </a:pPr>
            <a:endParaRPr lang="en-US" dirty="0"/>
          </a:p>
          <a:p>
            <a:pPr marL="0" indent="0" fontAlgn="base">
              <a:buNone/>
            </a:pPr>
            <a:r>
              <a:rPr lang="en-US" dirty="0"/>
              <a:t>As the leading provider of school law training, the LEGAL ONE team of school law experts is pleased to offer the LEGAL ONE Podcast, a weekly podcast that helps you understand complex legal issues. Each episode will be hosted by a LEGAL ONE attorney, include information on recent developments in school law and provide tips for promoting collaboration between parents and schools.</a:t>
            </a:r>
          </a:p>
          <a:p>
            <a:pPr marL="0" indent="0">
              <a:buNone/>
            </a:pPr>
            <a:endParaRPr lang="en-US" dirty="0"/>
          </a:p>
        </p:txBody>
      </p:sp>
      <p:sp>
        <p:nvSpPr>
          <p:cNvPr id="2" name="Slide Number Placeholder 1">
            <a:extLst>
              <a:ext uri="{FF2B5EF4-FFF2-40B4-BE49-F238E27FC236}">
                <a16:creationId xmlns:a16="http://schemas.microsoft.com/office/drawing/2014/main" id="{2A7979CB-558C-7041-BAC1-F708BBE7AA30}"/>
              </a:ext>
            </a:extLst>
          </p:cNvPr>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E26E0598-41B6-4983-81FA-25A5B912657C}" type="slidenum">
              <a:rPr kumimoji="0" lang="en-US"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51</a:t>
            </a:fld>
            <a:endParaRPr kumimoji="0" lang="en-US"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Title 2">
            <a:extLst>
              <a:ext uri="{FF2B5EF4-FFF2-40B4-BE49-F238E27FC236}">
                <a16:creationId xmlns:a16="http://schemas.microsoft.com/office/drawing/2014/main" id="{03B2CE37-74FF-D346-BED1-FAE5F8019754}"/>
              </a:ext>
            </a:extLst>
          </p:cNvPr>
          <p:cNvSpPr>
            <a:spLocks noGrp="1"/>
          </p:cNvSpPr>
          <p:nvPr>
            <p:ph type="title"/>
          </p:nvPr>
        </p:nvSpPr>
        <p:spPr>
          <a:xfrm>
            <a:off x="380374" y="5494017"/>
            <a:ext cx="8229600" cy="1143000"/>
          </a:xfrm>
        </p:spPr>
        <p:txBody>
          <a:bodyPr>
            <a:noAutofit/>
          </a:bodyPr>
          <a:lstStyle/>
          <a:p>
            <a:r>
              <a:rPr lang="en-US" sz="2800" dirty="0">
                <a:hlinkClick r:id="rId3"/>
              </a:rPr>
              <a:t>http://njpsa.org/the-legal-one-podcast/</a:t>
            </a:r>
            <a:r>
              <a:rPr lang="en-US" sz="2800" dirty="0"/>
              <a:t> </a:t>
            </a:r>
          </a:p>
        </p:txBody>
      </p:sp>
      <p:pic>
        <p:nvPicPr>
          <p:cNvPr id="1026" name="Picture 2">
            <a:hlinkClick r:id="rId3"/>
            <a:extLst>
              <a:ext uri="{FF2B5EF4-FFF2-40B4-BE49-F238E27FC236}">
                <a16:creationId xmlns:a16="http://schemas.microsoft.com/office/drawing/2014/main" id="{C1C5702F-B789-C341-90BF-87793A04F4F9}"/>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7869" t="-1" r="8988" b="-457"/>
          <a:stretch/>
        </p:blipFill>
        <p:spPr bwMode="auto">
          <a:xfrm>
            <a:off x="297862" y="678125"/>
            <a:ext cx="4274138" cy="3442762"/>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spotify-logo-png-file-spotify-badge-large-png-1280">
            <a:hlinkClick r:id="rId5"/>
            <a:extLst>
              <a:ext uri="{FF2B5EF4-FFF2-40B4-BE49-F238E27FC236}">
                <a16:creationId xmlns:a16="http://schemas.microsoft.com/office/drawing/2014/main" id="{3E711E33-E774-B24A-9DE0-38479976D4D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65140" y="4908688"/>
            <a:ext cx="2095187" cy="76804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odcasts, From Science Friday">
            <a:hlinkClick r:id="rId7"/>
            <a:extLst>
              <a:ext uri="{FF2B5EF4-FFF2-40B4-BE49-F238E27FC236}">
                <a16:creationId xmlns:a16="http://schemas.microsoft.com/office/drawing/2014/main" id="{B98E0974-C9E5-934F-9727-E8F2DAD9B01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3673" y="4928000"/>
            <a:ext cx="3056880" cy="73740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Podcast — Talking Elite Fitness">
            <a:hlinkClick r:id="rId9"/>
            <a:extLst>
              <a:ext uri="{FF2B5EF4-FFF2-40B4-BE49-F238E27FC236}">
                <a16:creationId xmlns:a16="http://schemas.microsoft.com/office/drawing/2014/main" id="{7CC0A151-6BCB-D841-BEB4-D5E97CF12EF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92574" y="4908688"/>
            <a:ext cx="2920544" cy="7432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Qr code&#10;&#10;Description automatically generated">
            <a:extLst>
              <a:ext uri="{FF2B5EF4-FFF2-40B4-BE49-F238E27FC236}">
                <a16:creationId xmlns:a16="http://schemas.microsoft.com/office/drawing/2014/main" id="{12F7B55C-4A47-9674-DE25-E255D6F75BF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80374" y="5862720"/>
            <a:ext cx="737406" cy="737406"/>
          </a:xfrm>
          <a:prstGeom prst="rect">
            <a:avLst/>
          </a:prstGeom>
        </p:spPr>
      </p:pic>
    </p:spTree>
    <p:extLst>
      <p:ext uri="{BB962C8B-B14F-4D97-AF65-F5344CB8AC3E}">
        <p14:creationId xmlns:p14="http://schemas.microsoft.com/office/powerpoint/2010/main" val="2224563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dirty="0"/>
              <a:t>Certificate &amp; Evaluation</a:t>
            </a:r>
          </a:p>
        </p:txBody>
      </p:sp>
      <p:sp>
        <p:nvSpPr>
          <p:cNvPr id="11267" name="Content Placeholder 2"/>
          <p:cNvSpPr>
            <a:spLocks noGrp="1"/>
          </p:cNvSpPr>
          <p:nvPr>
            <p:ph idx="1"/>
          </p:nvPr>
        </p:nvSpPr>
        <p:spPr>
          <a:xfrm>
            <a:off x="457200" y="1600200"/>
            <a:ext cx="8229600" cy="4756150"/>
          </a:xfrm>
        </p:spPr>
        <p:txBody>
          <a:bodyPr>
            <a:normAutofit fontScale="92500" lnSpcReduction="20000"/>
          </a:bodyPr>
          <a:lstStyle/>
          <a:p>
            <a:pPr marL="0" indent="0" algn="ctr" eaLnBrk="1" hangingPunct="1">
              <a:buFont typeface="Arial" panose="020B0604020202020204" pitchFamily="34" charset="0"/>
              <a:buNone/>
            </a:pPr>
            <a:r>
              <a:rPr lang="en-US" altLang="en-US" sz="2600" dirty="0"/>
              <a:t>Today’s professional development certificate is available to save/download at the end of a </a:t>
            </a:r>
            <a:r>
              <a:rPr lang="en-US" altLang="en-US" sz="2600" b="1" i="1" u="sng" dirty="0"/>
              <a:t>brief</a:t>
            </a:r>
            <a:r>
              <a:rPr lang="en-US" altLang="en-US" sz="2600" dirty="0"/>
              <a:t> evaluation. </a:t>
            </a:r>
          </a:p>
          <a:p>
            <a:pPr marL="0" indent="0" algn="ctr" eaLnBrk="1" hangingPunct="1">
              <a:buFont typeface="Arial" panose="020B0604020202020204" pitchFamily="34" charset="0"/>
              <a:buNone/>
            </a:pPr>
            <a:endParaRPr lang="en-US" altLang="en-US" sz="2400" dirty="0"/>
          </a:p>
          <a:p>
            <a:pPr marL="0" indent="0" algn="ctr" eaLnBrk="1" hangingPunct="1">
              <a:buFont typeface="Arial" panose="020B0604020202020204" pitchFamily="34" charset="0"/>
              <a:buNone/>
            </a:pPr>
            <a:r>
              <a:rPr lang="en-US" altLang="en-US" sz="2600" b="1" dirty="0">
                <a:hlinkClick r:id="rId3"/>
              </a:rPr>
              <a:t>https://www.surveymonkey.com/r/LO-STSNJ-230330</a:t>
            </a:r>
            <a:endParaRPr lang="en-US" altLang="en-US" sz="2600" b="1" dirty="0"/>
          </a:p>
          <a:p>
            <a:pPr marL="0" indent="0" algn="ctr" eaLnBrk="1" hangingPunct="1">
              <a:buFont typeface="Arial" panose="020B0604020202020204" pitchFamily="34" charset="0"/>
              <a:buNone/>
            </a:pPr>
            <a:endParaRPr lang="en-US" altLang="en-US" sz="2400" b="1" dirty="0"/>
          </a:p>
          <a:p>
            <a:pPr marL="0" indent="0" algn="ctr" eaLnBrk="1" hangingPunct="1">
              <a:buFont typeface="Arial" panose="020B0604020202020204" pitchFamily="34" charset="0"/>
              <a:buNone/>
            </a:pPr>
            <a:endParaRPr lang="en-US" altLang="en-US" sz="2400" b="1" dirty="0"/>
          </a:p>
          <a:p>
            <a:pPr marL="0" indent="0" algn="ctr" eaLnBrk="1" hangingPunct="1">
              <a:buFont typeface="Arial" panose="020B0604020202020204" pitchFamily="34" charset="0"/>
              <a:buNone/>
            </a:pPr>
            <a:endParaRPr lang="en-US" altLang="en-US" sz="2800" dirty="0"/>
          </a:p>
          <a:p>
            <a:pPr marL="0" indent="0" algn="ctr" eaLnBrk="1" hangingPunct="1">
              <a:buFont typeface="Arial" panose="020B0604020202020204" pitchFamily="34" charset="0"/>
              <a:buNone/>
            </a:pPr>
            <a:endParaRPr lang="en-US" altLang="en-US" sz="2800" dirty="0"/>
          </a:p>
          <a:p>
            <a:pPr marL="0" indent="0" algn="ctr" eaLnBrk="1" hangingPunct="1">
              <a:buFont typeface="Arial" panose="020B0604020202020204" pitchFamily="34" charset="0"/>
              <a:buNone/>
            </a:pPr>
            <a:endParaRPr lang="en-US" altLang="en-US" sz="2800" b="1" i="1" dirty="0"/>
          </a:p>
          <a:p>
            <a:pPr marL="0" indent="0" algn="ctr" eaLnBrk="1" hangingPunct="1">
              <a:buFont typeface="Arial" panose="020B0604020202020204" pitchFamily="34" charset="0"/>
              <a:buNone/>
            </a:pPr>
            <a:endParaRPr lang="en-US" altLang="en-US" sz="2800" b="1" i="1" dirty="0"/>
          </a:p>
          <a:p>
            <a:pPr marL="0" indent="0" algn="ctr" eaLnBrk="1" hangingPunct="1">
              <a:buFont typeface="Arial" panose="020B0604020202020204" pitchFamily="34" charset="0"/>
              <a:buNone/>
            </a:pPr>
            <a:r>
              <a:rPr lang="en-US" altLang="en-US" sz="2800" b="1" i="1" dirty="0"/>
              <a:t>Please take a few minutes to let us know what you thought of the session!</a:t>
            </a:r>
          </a:p>
        </p:txBody>
      </p:sp>
      <p:sp>
        <p:nvSpPr>
          <p:cNvPr id="2" name="Slide Number Placeholder 1"/>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E443D2D3-79D4-425E-A51E-1C8F275C5E7B}" type="slidenum">
              <a:rPr kumimoji="0" lang="en-US"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52</a:t>
            </a:fld>
            <a:endParaRPr kumimoji="0" lang="en-US"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4" name="Picture 3">
            <a:hlinkClick r:id="rId3"/>
            <a:extLst>
              <a:ext uri="{FF2B5EF4-FFF2-40B4-BE49-F238E27FC236}">
                <a16:creationId xmlns:a16="http://schemas.microsoft.com/office/drawing/2014/main" id="{E31DF8DC-0953-2ABE-567C-8C9820DDADC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69586" y="3196119"/>
            <a:ext cx="1804827" cy="1804827"/>
          </a:xfrm>
          <a:prstGeom prst="rect">
            <a:avLst/>
          </a:prstGeom>
        </p:spPr>
      </p:pic>
    </p:spTree>
    <p:extLst>
      <p:ext uri="{BB962C8B-B14F-4D97-AF65-F5344CB8AC3E}">
        <p14:creationId xmlns:p14="http://schemas.microsoft.com/office/powerpoint/2010/main" val="1464679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Footer Placeholder 5"/>
          <p:cNvSpPr txBox="1"/>
          <p:nvPr/>
        </p:nvSpPr>
        <p:spPr>
          <a:xfrm>
            <a:off x="1428750" y="5772150"/>
            <a:ext cx="6286500" cy="2308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lvl1pPr>
              <a:defRPr sz="1200" b="1">
                <a:solidFill>
                  <a:srgbClr val="FFFFFF"/>
                </a:solidFill>
                <a:latin typeface="Arial"/>
                <a:ea typeface="Arial"/>
                <a:cs typeface="Arial"/>
                <a:sym typeface="Arial"/>
              </a:defRPr>
            </a:lvl1pPr>
          </a:lstStyle>
          <a:p>
            <a:r>
              <a:rPr sz="900"/>
              <a:t>New Jersey School Boards Association – Serving Local Boards of Education Since 1914</a:t>
            </a:r>
          </a:p>
        </p:txBody>
      </p:sp>
      <p:sp>
        <p:nvSpPr>
          <p:cNvPr id="294" name="Rectangle 2"/>
          <p:cNvSpPr txBox="1">
            <a:spLocks noGrp="1"/>
          </p:cNvSpPr>
          <p:nvPr>
            <p:ph type="title"/>
          </p:nvPr>
        </p:nvSpPr>
        <p:spPr>
          <a:prstGeom prst="rect">
            <a:avLst/>
          </a:prstGeom>
        </p:spPr>
        <p:txBody>
          <a:bodyPr>
            <a:normAutofit/>
          </a:bodyPr>
          <a:lstStyle>
            <a:lvl1pPr algn="ctr">
              <a:defRPr sz="3600"/>
            </a:lvl1pPr>
          </a:lstStyle>
          <a:p>
            <a:r>
              <a:rPr lang="en-US" sz="4000" dirty="0">
                <a:latin typeface="Calibri" panose="020F0502020204030204" pitchFamily="34" charset="0"/>
                <a:cs typeface="Calibri" panose="020F0502020204030204" pitchFamily="34" charset="0"/>
              </a:rPr>
              <a:t>New Jersey Legislative Update  </a:t>
            </a:r>
            <a:endParaRPr sz="4000" dirty="0">
              <a:latin typeface="Calibri" panose="020F0502020204030204" pitchFamily="34" charset="0"/>
              <a:cs typeface="Calibri" panose="020F0502020204030204" pitchFamily="34" charset="0"/>
            </a:endParaRPr>
          </a:p>
        </p:txBody>
      </p:sp>
      <p:sp>
        <p:nvSpPr>
          <p:cNvPr id="295" name="Rectangle 3"/>
          <p:cNvSpPr txBox="1">
            <a:spLocks noGrp="1"/>
          </p:cNvSpPr>
          <p:nvPr>
            <p:ph idx="1"/>
          </p:nvPr>
        </p:nvSpPr>
        <p:spPr>
          <a:xfrm>
            <a:off x="457200" y="1600206"/>
            <a:ext cx="8229600" cy="4659917"/>
          </a:xfrm>
          <a:prstGeom prst="rect">
            <a:avLst/>
          </a:prstGeom>
        </p:spPr>
        <p:txBody>
          <a:bodyPr>
            <a:normAutofit fontScale="47500" lnSpcReduction="20000"/>
          </a:bodyPr>
          <a:lstStyle/>
          <a:p>
            <a:pPr>
              <a:lnSpc>
                <a:spcPct val="107000"/>
              </a:lnSpc>
              <a:spcBef>
                <a:spcPts val="1200"/>
              </a:spcBef>
              <a:spcAft>
                <a:spcPts val="1200"/>
              </a:spcAft>
            </a:pPr>
            <a:r>
              <a:rPr lang="en-US" sz="8000" b="1" dirty="0">
                <a:solidFill>
                  <a:srgbClr val="0070C0"/>
                </a:solidFill>
                <a:effectLst/>
                <a:ea typeface="Calibri" panose="020F0502020204030204" pitchFamily="34" charset="0"/>
                <a:cs typeface="Times New Roman" panose="02020603050405020304" pitchFamily="18" charset="0"/>
              </a:rPr>
              <a:t>P.L.2022, c.</a:t>
            </a:r>
            <a:r>
              <a:rPr lang="en-US" sz="8000" b="1" dirty="0">
                <a:solidFill>
                  <a:srgbClr val="0070C0"/>
                </a:solidFill>
                <a:ea typeface="Calibri" panose="020F0502020204030204" pitchFamily="34" charset="0"/>
                <a:cs typeface="Times New Roman" panose="02020603050405020304" pitchFamily="18" charset="0"/>
              </a:rPr>
              <a:t>41</a:t>
            </a:r>
            <a:r>
              <a:rPr lang="en-US" sz="8000" b="1" dirty="0">
                <a:solidFill>
                  <a:srgbClr val="0070C0"/>
                </a:solidFill>
                <a:effectLst/>
                <a:ea typeface="Calibri" panose="020F0502020204030204" pitchFamily="34" charset="0"/>
                <a:cs typeface="Times New Roman" panose="02020603050405020304" pitchFamily="18" charset="0"/>
              </a:rPr>
              <a:t> (</a:t>
            </a:r>
            <a:r>
              <a:rPr lang="en-US" sz="8000" b="1" dirty="0">
                <a:solidFill>
                  <a:srgbClr val="0070C0"/>
                </a:solidFill>
                <a:ea typeface="Calibri" panose="020F0502020204030204" pitchFamily="34" charset="0"/>
                <a:cs typeface="Times New Roman" panose="02020603050405020304" pitchFamily="18" charset="0"/>
              </a:rPr>
              <a:t>6</a:t>
            </a:r>
            <a:r>
              <a:rPr lang="en-US" sz="8000" b="1" dirty="0">
                <a:solidFill>
                  <a:srgbClr val="0070C0"/>
                </a:solidFill>
                <a:effectLst/>
                <a:ea typeface="Calibri" panose="020F0502020204030204" pitchFamily="34" charset="0"/>
                <a:cs typeface="Times New Roman" panose="02020603050405020304" pitchFamily="18" charset="0"/>
              </a:rPr>
              <a:t>/30/2022) </a:t>
            </a:r>
            <a:r>
              <a:rPr lang="en-US" sz="8000" dirty="0">
                <a:solidFill>
                  <a:srgbClr val="333333"/>
                </a:solidFill>
                <a:effectLst/>
                <a:ea typeface="Calibri" panose="020F0502020204030204" pitchFamily="34" charset="0"/>
                <a:cs typeface="Times New Roman" panose="02020603050405020304" pitchFamily="18" charset="0"/>
              </a:rPr>
              <a:t>– </a:t>
            </a:r>
            <a:r>
              <a:rPr lang="en-US" sz="8000" b="0" i="0" dirty="0">
                <a:solidFill>
                  <a:srgbClr val="000000"/>
                </a:solidFill>
                <a:effectLst/>
              </a:rPr>
              <a:t>Provides temporary one-year extension of service life of school buses for 2022-2023 school year; authorizes chief administrator of the NJ MVC to allow an additional one-year extension in subsequent two school years</a:t>
            </a:r>
            <a:r>
              <a:rPr lang="en-US" sz="8000" dirty="0">
                <a:solidFill>
                  <a:srgbClr val="000000"/>
                </a:solidFill>
              </a:rPr>
              <a:t> upon request of the bus owner.</a:t>
            </a:r>
            <a:endParaRPr lang="en-US" sz="8000" b="1" dirty="0">
              <a:solidFill>
                <a:srgbClr val="0070C0"/>
              </a:solidFill>
              <a:effectLst/>
              <a:ea typeface="Calibri" panose="020F0502020204030204" pitchFamily="34" charset="0"/>
              <a:cs typeface="Times New Roman" panose="02020603050405020304" pitchFamily="18" charset="0"/>
            </a:endParaRPr>
          </a:p>
          <a:p>
            <a:pPr>
              <a:lnSpc>
                <a:spcPct val="107000"/>
              </a:lnSpc>
              <a:spcBef>
                <a:spcPts val="1200"/>
              </a:spcBef>
              <a:spcAft>
                <a:spcPts val="1200"/>
              </a:spcAft>
            </a:pPr>
            <a:endParaRPr lang="en-US" sz="2800" b="1" dirty="0">
              <a:solidFill>
                <a:srgbClr val="0070C0"/>
              </a:solidFill>
              <a:effectLst/>
              <a:ea typeface="Calibri" panose="020F0502020204030204" pitchFamily="34" charset="0"/>
              <a:cs typeface="Times New Roman" panose="02020603050405020304" pitchFamily="18" charset="0"/>
            </a:endParaRPr>
          </a:p>
          <a:p>
            <a:pPr>
              <a:lnSpc>
                <a:spcPct val="107000"/>
              </a:lnSpc>
              <a:spcBef>
                <a:spcPts val="1200"/>
              </a:spcBef>
              <a:spcAft>
                <a:spcPts val="1200"/>
              </a:spcAft>
            </a:pPr>
            <a:endParaRPr lang="en-US" sz="2800" b="0" i="0" dirty="0">
              <a:solidFill>
                <a:srgbClr val="000000"/>
              </a:solidFill>
              <a:effectLst/>
            </a:endParaRPr>
          </a:p>
          <a:p>
            <a:pPr marL="0" indent="0">
              <a:lnSpc>
                <a:spcPct val="107000"/>
              </a:lnSpc>
              <a:spcBef>
                <a:spcPts val="1200"/>
              </a:spcBef>
              <a:spcAft>
                <a:spcPts val="1200"/>
              </a:spcAft>
              <a:buNone/>
            </a:pPr>
            <a:endParaRPr lang="en-US" sz="2400" dirty="0">
              <a:effectLst/>
              <a:ea typeface="Calibri" panose="020F0502020204030204" pitchFamily="34" charset="0"/>
              <a:cs typeface="Times New Roman" panose="02020603050405020304" pitchFamily="18" charset="0"/>
            </a:endParaRPr>
          </a:p>
          <a:p>
            <a:pPr marL="0">
              <a:lnSpc>
                <a:spcPct val="107000"/>
              </a:lnSpc>
              <a:spcBef>
                <a:spcPts val="120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120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120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99" name="Slide Number"/>
          <p:cNvSpPr txBox="1">
            <a:spLocks noGrp="1"/>
          </p:cNvSpPr>
          <p:nvPr>
            <p:ph type="sldNum" sz="quarter" idx="12"/>
          </p:nvPr>
        </p:nvSpPr>
        <p:spPr>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fld id="{86CB4B4D-7CA3-9044-876B-883B54F8677D}" type="slidenum">
              <a:rPr lang="en-US" smtClean="0"/>
              <a:pPr/>
              <a:t>6</a:t>
            </a:fld>
            <a:endParaRPr/>
          </a:p>
        </p:txBody>
      </p:sp>
    </p:spTree>
    <p:extLst>
      <p:ext uri="{BB962C8B-B14F-4D97-AF65-F5344CB8AC3E}">
        <p14:creationId xmlns:p14="http://schemas.microsoft.com/office/powerpoint/2010/main" val="2635347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Footer Placeholder 5"/>
          <p:cNvSpPr txBox="1"/>
          <p:nvPr/>
        </p:nvSpPr>
        <p:spPr>
          <a:xfrm>
            <a:off x="1428750" y="5772150"/>
            <a:ext cx="6286500"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4289" rIns="34289">
            <a:spAutoFit/>
          </a:bodyPr>
          <a:lstStyle>
            <a:lvl1pPr>
              <a:defRPr sz="1200" b="1">
                <a:solidFill>
                  <a:srgbClr val="FFFFFF"/>
                </a:solidFill>
                <a:latin typeface="Arial"/>
                <a:ea typeface="Arial"/>
                <a:cs typeface="Arial"/>
                <a:sym typeface="Arial"/>
              </a:defRPr>
            </a:lvl1pPr>
          </a:lstStyle>
          <a:p>
            <a:r>
              <a:rPr sz="900"/>
              <a:t>New Jersey School Boards Association – Serving Local Boards of Education Since 1914</a:t>
            </a:r>
          </a:p>
        </p:txBody>
      </p:sp>
      <p:sp>
        <p:nvSpPr>
          <p:cNvPr id="294" name="Rectangle 2"/>
          <p:cNvSpPr txBox="1">
            <a:spLocks noGrp="1"/>
          </p:cNvSpPr>
          <p:nvPr>
            <p:ph type="title"/>
          </p:nvPr>
        </p:nvSpPr>
        <p:spPr>
          <a:xfrm>
            <a:off x="457200" y="274638"/>
            <a:ext cx="8229600" cy="365042"/>
          </a:xfrm>
          <a:prstGeom prst="rect">
            <a:avLst/>
          </a:prstGeom>
        </p:spPr>
        <p:txBody>
          <a:bodyPr>
            <a:normAutofit fontScale="90000"/>
          </a:bodyPr>
          <a:lstStyle>
            <a:lvl1pPr algn="ctr">
              <a:defRPr sz="3600"/>
            </a:lvl1pPr>
          </a:lstStyle>
          <a:p>
            <a:r>
              <a:rPr lang="en-US" sz="4000" dirty="0">
                <a:latin typeface="Calibri" panose="020F0502020204030204" pitchFamily="34" charset="0"/>
                <a:cs typeface="Calibri" panose="020F0502020204030204" pitchFamily="34" charset="0"/>
              </a:rPr>
              <a:t>New Jersey Legislative Update  </a:t>
            </a:r>
            <a:endParaRPr sz="4000" dirty="0">
              <a:latin typeface="Calibri" panose="020F0502020204030204" pitchFamily="34" charset="0"/>
              <a:cs typeface="Calibri" panose="020F0502020204030204" pitchFamily="34" charset="0"/>
            </a:endParaRPr>
          </a:p>
        </p:txBody>
      </p:sp>
      <p:sp>
        <p:nvSpPr>
          <p:cNvPr id="295" name="Rectangle 3"/>
          <p:cNvSpPr txBox="1">
            <a:spLocks noGrp="1"/>
          </p:cNvSpPr>
          <p:nvPr>
            <p:ph idx="1"/>
          </p:nvPr>
        </p:nvSpPr>
        <p:spPr>
          <a:xfrm>
            <a:off x="457200" y="993054"/>
            <a:ext cx="8229600" cy="5363302"/>
          </a:xfrm>
          <a:prstGeom prst="rect">
            <a:avLst/>
          </a:prstGeom>
        </p:spPr>
        <p:txBody>
          <a:bodyPr>
            <a:normAutofit lnSpcReduction="10000"/>
          </a:bodyPr>
          <a:lstStyle/>
          <a:p>
            <a:pPr>
              <a:lnSpc>
                <a:spcPct val="107000"/>
              </a:lnSpc>
              <a:spcBef>
                <a:spcPts val="1200"/>
              </a:spcBef>
              <a:spcAft>
                <a:spcPts val="1200"/>
              </a:spcAft>
            </a:pPr>
            <a:r>
              <a:rPr lang="en-US" sz="2400" b="1" dirty="0">
                <a:solidFill>
                  <a:srgbClr val="0070C0"/>
                </a:solidFill>
                <a:ea typeface="Calibri" panose="020F0502020204030204" pitchFamily="34" charset="0"/>
                <a:cs typeface="Times New Roman" panose="02020603050405020304" pitchFamily="18" charset="0"/>
              </a:rPr>
              <a:t>P.L. 2022, c.86 (8/4/2022) </a:t>
            </a:r>
            <a:r>
              <a:rPr lang="en-US" sz="2400" dirty="0">
                <a:solidFill>
                  <a:srgbClr val="000000"/>
                </a:solidFill>
                <a:ea typeface="Calibri" panose="020F0502020204030204" pitchFamily="34" charset="0"/>
                <a:cs typeface="Times New Roman" panose="02020603050405020304" pitchFamily="18" charset="0"/>
              </a:rPr>
              <a:t>– </a:t>
            </a:r>
            <a:r>
              <a:rPr lang="en-US" sz="2400" b="0" i="0" dirty="0">
                <a:solidFill>
                  <a:srgbClr val="000000"/>
                </a:solidFill>
                <a:effectLst/>
              </a:rPr>
              <a:t>Requires Dept. of Environmental Protection (DEP) to develop and implement a three year electric school bus grant program t</a:t>
            </a:r>
            <a:r>
              <a:rPr lang="en-US" sz="2400" dirty="0"/>
              <a:t>o determine the operational reliability and cost effectiveness of replacing diesel-powered school buses with electric school buses for the daily transportation of students.</a:t>
            </a:r>
            <a:r>
              <a:rPr lang="en-US" sz="2400" b="0" i="0" dirty="0">
                <a:solidFill>
                  <a:srgbClr val="000000"/>
                </a:solidFill>
                <a:effectLst/>
              </a:rPr>
              <a:t> </a:t>
            </a:r>
          </a:p>
          <a:p>
            <a:pPr>
              <a:lnSpc>
                <a:spcPct val="107000"/>
              </a:lnSpc>
              <a:spcBef>
                <a:spcPts val="1200"/>
              </a:spcBef>
              <a:spcAft>
                <a:spcPts val="1200"/>
              </a:spcAft>
            </a:pPr>
            <a:r>
              <a:rPr lang="en-US" sz="2400" dirty="0">
                <a:solidFill>
                  <a:srgbClr val="000000"/>
                </a:solidFill>
              </a:rPr>
              <a:t>No less than s</a:t>
            </a:r>
            <a:r>
              <a:rPr lang="en-US" sz="2400" b="0" i="0" dirty="0">
                <a:solidFill>
                  <a:srgbClr val="000000"/>
                </a:solidFill>
                <a:effectLst/>
              </a:rPr>
              <a:t>ix school districts and bus contractors each year; no less than 18 school districts and bus contractors after the three year period. No more than ½ to bus contractors. </a:t>
            </a:r>
          </a:p>
          <a:p>
            <a:pPr>
              <a:lnSpc>
                <a:spcPct val="107000"/>
              </a:lnSpc>
              <a:spcBef>
                <a:spcPts val="1200"/>
              </a:spcBef>
              <a:spcAft>
                <a:spcPts val="1200"/>
              </a:spcAft>
            </a:pPr>
            <a:r>
              <a:rPr lang="en-US" sz="2400" b="0" i="0" dirty="0">
                <a:solidFill>
                  <a:srgbClr val="000000"/>
                </a:solidFill>
                <a:effectLst/>
              </a:rPr>
              <a:t>$15 million in first year and $15 million annually in subsequent two years to DEP, subject to availability, to provide grants.</a:t>
            </a:r>
            <a:endParaRPr lang="en-US" sz="2400" dirty="0">
              <a:solidFill>
                <a:srgbClr val="000000"/>
              </a:solidFill>
              <a:ea typeface="Calibri" panose="020F0502020204030204" pitchFamily="34" charset="0"/>
              <a:cs typeface="Times New Roman" panose="02020603050405020304" pitchFamily="18" charset="0"/>
            </a:endParaRPr>
          </a:p>
          <a:p>
            <a:pPr marL="0">
              <a:lnSpc>
                <a:spcPct val="107000"/>
              </a:lnSpc>
              <a:spcBef>
                <a:spcPts val="120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120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120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99" name="Slide Number"/>
          <p:cNvSpPr txBox="1">
            <a:spLocks noGrp="1"/>
          </p:cNvSpPr>
          <p:nvPr>
            <p:ph type="sldNum" sz="quarter" idx="12"/>
          </p:nvPr>
        </p:nvSpPr>
        <p:spPr>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fld id="{86CB4B4D-7CA3-9044-876B-883B54F8677D}" type="slidenum">
              <a:rPr lang="en-US" smtClean="0"/>
              <a:pPr/>
              <a:t>7</a:t>
            </a:fld>
            <a:endParaRPr/>
          </a:p>
        </p:txBody>
      </p:sp>
    </p:spTree>
    <p:extLst>
      <p:ext uri="{BB962C8B-B14F-4D97-AF65-F5344CB8AC3E}">
        <p14:creationId xmlns:p14="http://schemas.microsoft.com/office/powerpoint/2010/main" val="1890027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Footer Placeholder 5"/>
          <p:cNvSpPr txBox="1"/>
          <p:nvPr/>
        </p:nvSpPr>
        <p:spPr>
          <a:xfrm>
            <a:off x="1428750" y="5772150"/>
            <a:ext cx="6286500" cy="2308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lvl1pPr>
              <a:defRPr sz="1200" b="1">
                <a:solidFill>
                  <a:srgbClr val="FFFFFF"/>
                </a:solidFill>
                <a:latin typeface="Arial"/>
                <a:ea typeface="Arial"/>
                <a:cs typeface="Arial"/>
                <a:sym typeface="Arial"/>
              </a:defRPr>
            </a:lvl1pPr>
          </a:lstStyle>
          <a:p>
            <a:r>
              <a:rPr sz="900"/>
              <a:t>New Jersey School Boards Association – Serving Local Boards of Education Since 1914</a:t>
            </a:r>
          </a:p>
        </p:txBody>
      </p:sp>
      <p:sp>
        <p:nvSpPr>
          <p:cNvPr id="294" name="Rectangle 2"/>
          <p:cNvSpPr txBox="1">
            <a:spLocks noGrp="1"/>
          </p:cNvSpPr>
          <p:nvPr>
            <p:ph type="title"/>
          </p:nvPr>
        </p:nvSpPr>
        <p:spPr>
          <a:prstGeom prst="rect">
            <a:avLst/>
          </a:prstGeom>
        </p:spPr>
        <p:txBody>
          <a:bodyPr>
            <a:normAutofit/>
          </a:bodyPr>
          <a:lstStyle>
            <a:lvl1pPr algn="ctr">
              <a:defRPr sz="3600"/>
            </a:lvl1pPr>
          </a:lstStyle>
          <a:p>
            <a:r>
              <a:rPr lang="en-US" sz="4000" dirty="0">
                <a:latin typeface="Calibri" panose="020F0502020204030204" pitchFamily="34" charset="0"/>
                <a:cs typeface="Calibri" panose="020F0502020204030204" pitchFamily="34" charset="0"/>
              </a:rPr>
              <a:t>New Jersey Legislative Update  </a:t>
            </a:r>
            <a:endParaRPr sz="4000" dirty="0">
              <a:latin typeface="Calibri" panose="020F0502020204030204" pitchFamily="34" charset="0"/>
              <a:cs typeface="Calibri" panose="020F0502020204030204" pitchFamily="34" charset="0"/>
            </a:endParaRPr>
          </a:p>
        </p:txBody>
      </p:sp>
      <p:sp>
        <p:nvSpPr>
          <p:cNvPr id="295" name="Rectangle 3"/>
          <p:cNvSpPr txBox="1">
            <a:spLocks noGrp="1"/>
          </p:cNvSpPr>
          <p:nvPr>
            <p:ph idx="1"/>
          </p:nvPr>
        </p:nvSpPr>
        <p:spPr>
          <a:prstGeom prst="rect">
            <a:avLst/>
          </a:prstGeom>
        </p:spPr>
        <p:txBody>
          <a:bodyPr>
            <a:normAutofit fontScale="92500" lnSpcReduction="10000"/>
          </a:bodyPr>
          <a:lstStyle/>
          <a:p>
            <a:pPr>
              <a:lnSpc>
                <a:spcPct val="107000"/>
              </a:lnSpc>
              <a:spcBef>
                <a:spcPts val="1200"/>
              </a:spcBef>
              <a:spcAft>
                <a:spcPts val="1200"/>
              </a:spcAft>
            </a:pPr>
            <a:r>
              <a:rPr lang="en-US" sz="2400" b="1" dirty="0">
                <a:solidFill>
                  <a:srgbClr val="0070C0"/>
                </a:solidFill>
                <a:effectLst/>
                <a:ea typeface="Calibri" panose="020F0502020204030204" pitchFamily="34" charset="0"/>
                <a:cs typeface="Times New Roman" panose="02020603050405020304" pitchFamily="18" charset="0"/>
              </a:rPr>
              <a:t>P.L.2021, c.306 (11/8/2022) </a:t>
            </a:r>
            <a:r>
              <a:rPr lang="en-US" sz="2400" b="1" dirty="0">
                <a:solidFill>
                  <a:srgbClr val="333333"/>
                </a:solidFill>
                <a:effectLst/>
                <a:ea typeface="Calibri" panose="020F0502020204030204" pitchFamily="34" charset="0"/>
                <a:cs typeface="Times New Roman" panose="02020603050405020304" pitchFamily="18" charset="0"/>
              </a:rPr>
              <a:t>- </a:t>
            </a:r>
            <a:r>
              <a:rPr lang="en-US" sz="2400" dirty="0">
                <a:effectLst/>
                <a:ea typeface="Calibri" panose="020F0502020204030204" pitchFamily="34" charset="0"/>
                <a:cs typeface="Times New Roman" panose="02020603050405020304" pitchFamily="18" charset="0"/>
              </a:rPr>
              <a:t>Revises violation and fines for boards of education or school bus contractors </a:t>
            </a:r>
            <a:r>
              <a:rPr lang="en-US" sz="2400" b="1" dirty="0">
                <a:effectLst/>
                <a:ea typeface="Calibri" panose="020F0502020204030204" pitchFamily="34" charset="0"/>
                <a:cs typeface="Times New Roman" panose="02020603050405020304" pitchFamily="18" charset="0"/>
              </a:rPr>
              <a:t>approving or assigning unauthorized individuals as school bus drivers.</a:t>
            </a:r>
            <a:r>
              <a:rPr lang="en-US" sz="2400" b="1" dirty="0">
                <a:ea typeface="Calibri" panose="020F0502020204030204" pitchFamily="34" charset="0"/>
                <a:cs typeface="Times New Roman" panose="02020603050405020304" pitchFamily="18" charset="0"/>
              </a:rPr>
              <a:t> </a:t>
            </a:r>
          </a:p>
          <a:p>
            <a:pPr>
              <a:lnSpc>
                <a:spcPct val="107000"/>
              </a:lnSpc>
              <a:spcBef>
                <a:spcPts val="1200"/>
              </a:spcBef>
              <a:spcAft>
                <a:spcPts val="1200"/>
              </a:spcAft>
            </a:pPr>
            <a:r>
              <a:rPr lang="en-US" sz="2400" b="1" dirty="0"/>
              <a:t>Increases the fines </a:t>
            </a:r>
            <a:r>
              <a:rPr lang="en-US" sz="2400" dirty="0"/>
              <a:t>from not more than $5,000 for each offense to not more than </a:t>
            </a:r>
            <a:r>
              <a:rPr lang="en-US" sz="2400" b="1" dirty="0"/>
              <a:t>$5,000 for the first offense, not more than $10,000 for the second offense, and not more than $15,000 for a third and each subsequent offense.</a:t>
            </a:r>
            <a:r>
              <a:rPr lang="en-US" sz="2400" dirty="0"/>
              <a:t> </a:t>
            </a:r>
          </a:p>
          <a:p>
            <a:pPr>
              <a:lnSpc>
                <a:spcPct val="107000"/>
              </a:lnSpc>
              <a:spcBef>
                <a:spcPts val="1200"/>
              </a:spcBef>
              <a:spcAft>
                <a:spcPts val="1200"/>
              </a:spcAft>
            </a:pPr>
            <a:r>
              <a:rPr lang="en-US" sz="2400" dirty="0"/>
              <a:t>It will </a:t>
            </a:r>
            <a:r>
              <a:rPr lang="en-US" sz="2400" b="1" dirty="0"/>
              <a:t>not be a defense to avoid liability </a:t>
            </a:r>
            <a:r>
              <a:rPr lang="en-US" sz="2400" dirty="0"/>
              <a:t>that a board of education or contractor </a:t>
            </a:r>
            <a:r>
              <a:rPr lang="en-US" sz="2400" b="1" dirty="0"/>
              <a:t>unknowingly failed to comply </a:t>
            </a:r>
            <a:r>
              <a:rPr lang="en-US" sz="2400" dirty="0"/>
              <a:t>with  the provisions of law concerning the training, certification, and  criminal history record checks of school bus drivers.</a:t>
            </a:r>
            <a:endParaRPr lang="en-US" sz="2400" dirty="0">
              <a:effectLst/>
              <a:ea typeface="Calibri" panose="020F0502020204030204" pitchFamily="34" charset="0"/>
              <a:cs typeface="Times New Roman" panose="02020603050405020304" pitchFamily="18" charset="0"/>
            </a:endParaRPr>
          </a:p>
          <a:p>
            <a:pPr marL="0" marR="0">
              <a:lnSpc>
                <a:spcPct val="107000"/>
              </a:lnSpc>
              <a:spcBef>
                <a:spcPts val="120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1200"/>
              </a:spcAft>
            </a:pPr>
            <a:endParaRPr lang="en-US" sz="2000" dirty="0"/>
          </a:p>
        </p:txBody>
      </p:sp>
      <p:sp>
        <p:nvSpPr>
          <p:cNvPr id="299" name="Slide Number"/>
          <p:cNvSpPr txBox="1">
            <a:spLocks noGrp="1"/>
          </p:cNvSpPr>
          <p:nvPr>
            <p:ph type="sldNum" sz="quarter" idx="12"/>
          </p:nvPr>
        </p:nvSpPr>
        <p:spPr>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fld id="{86CB4B4D-7CA3-9044-876B-883B54F8677D}" type="slidenum">
              <a:rPr lang="en-US" smtClean="0"/>
              <a:pPr/>
              <a:t>8</a:t>
            </a:fld>
            <a:endParaRPr/>
          </a:p>
        </p:txBody>
      </p:sp>
    </p:spTree>
    <p:extLst>
      <p:ext uri="{BB962C8B-B14F-4D97-AF65-F5344CB8AC3E}">
        <p14:creationId xmlns:p14="http://schemas.microsoft.com/office/powerpoint/2010/main" val="4055267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Footer Placeholder 5"/>
          <p:cNvSpPr txBox="1"/>
          <p:nvPr/>
        </p:nvSpPr>
        <p:spPr>
          <a:xfrm>
            <a:off x="1428750" y="5772150"/>
            <a:ext cx="6286500"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4289" rIns="34289">
            <a:spAutoFit/>
          </a:bodyPr>
          <a:lstStyle>
            <a:lvl1pPr>
              <a:defRPr sz="1200" b="1">
                <a:solidFill>
                  <a:srgbClr val="FFFFFF"/>
                </a:solidFill>
                <a:latin typeface="Arial"/>
                <a:ea typeface="Arial"/>
                <a:cs typeface="Arial"/>
                <a:sym typeface="Arial"/>
              </a:defRPr>
            </a:lvl1pPr>
          </a:lstStyle>
          <a:p>
            <a:r>
              <a:rPr sz="900"/>
              <a:t>New Jersey School Boards Association – Serving Local Boards of Education Since 1914</a:t>
            </a:r>
          </a:p>
        </p:txBody>
      </p:sp>
      <p:sp>
        <p:nvSpPr>
          <p:cNvPr id="294" name="Rectangle 2"/>
          <p:cNvSpPr txBox="1">
            <a:spLocks noGrp="1"/>
          </p:cNvSpPr>
          <p:nvPr>
            <p:ph type="title"/>
          </p:nvPr>
        </p:nvSpPr>
        <p:spPr>
          <a:prstGeom prst="rect">
            <a:avLst/>
          </a:prstGeom>
        </p:spPr>
        <p:txBody>
          <a:bodyPr>
            <a:normAutofit/>
          </a:bodyPr>
          <a:lstStyle>
            <a:lvl1pPr algn="ctr">
              <a:defRPr sz="3600"/>
            </a:lvl1pPr>
          </a:lstStyle>
          <a:p>
            <a:r>
              <a:rPr lang="en-US" sz="4000" dirty="0">
                <a:latin typeface="Calibri" panose="020F0502020204030204" pitchFamily="34" charset="0"/>
                <a:cs typeface="Calibri" panose="020F0502020204030204" pitchFamily="34" charset="0"/>
              </a:rPr>
              <a:t>New Jersey Legislative Update  </a:t>
            </a:r>
            <a:endParaRPr sz="4000" dirty="0">
              <a:latin typeface="Calibri" panose="020F0502020204030204" pitchFamily="34" charset="0"/>
              <a:cs typeface="Calibri" panose="020F0502020204030204" pitchFamily="34" charset="0"/>
            </a:endParaRPr>
          </a:p>
        </p:txBody>
      </p:sp>
      <p:sp>
        <p:nvSpPr>
          <p:cNvPr id="295" name="Rectangle 3"/>
          <p:cNvSpPr txBox="1">
            <a:spLocks noGrp="1"/>
          </p:cNvSpPr>
          <p:nvPr>
            <p:ph idx="1"/>
          </p:nvPr>
        </p:nvSpPr>
        <p:spPr>
          <a:xfrm>
            <a:off x="457200" y="1600199"/>
            <a:ext cx="8229600" cy="5121275"/>
          </a:xfrm>
          <a:prstGeom prst="rect">
            <a:avLst/>
          </a:prstGeom>
        </p:spPr>
        <p:txBody>
          <a:bodyPr>
            <a:normAutofit fontScale="25000" lnSpcReduction="20000"/>
          </a:bodyPr>
          <a:lstStyle/>
          <a:p>
            <a:pPr>
              <a:lnSpc>
                <a:spcPct val="107000"/>
              </a:lnSpc>
              <a:spcBef>
                <a:spcPts val="1200"/>
              </a:spcBef>
              <a:spcAft>
                <a:spcPts val="1200"/>
              </a:spcAft>
            </a:pPr>
            <a:r>
              <a:rPr lang="en-US" sz="8000" b="1" dirty="0">
                <a:solidFill>
                  <a:srgbClr val="0070C0"/>
                </a:solidFill>
                <a:effectLst/>
                <a:ea typeface="Calibri" panose="020F0502020204030204" pitchFamily="34" charset="0"/>
                <a:cs typeface="Times New Roman" panose="02020603050405020304" pitchFamily="18" charset="0"/>
              </a:rPr>
              <a:t>P.L.2021, c.307 (11/8/2021) </a:t>
            </a:r>
            <a:r>
              <a:rPr lang="en-US" sz="8000" dirty="0">
                <a:effectLst/>
                <a:ea typeface="Calibri" panose="020F0502020204030204" pitchFamily="34" charset="0"/>
                <a:cs typeface="Times New Roman" panose="02020603050405020304" pitchFamily="18" charset="0"/>
              </a:rPr>
              <a:t>Provides for </a:t>
            </a:r>
            <a:r>
              <a:rPr lang="en-US" sz="8000" b="1" dirty="0">
                <a:effectLst/>
                <a:ea typeface="Calibri" panose="020F0502020204030204" pitchFamily="34" charset="0"/>
                <a:cs typeface="Times New Roman" panose="02020603050405020304" pitchFamily="18" charset="0"/>
              </a:rPr>
              <a:t>debarment of school bus contractors </a:t>
            </a:r>
            <a:r>
              <a:rPr lang="en-US" sz="8000" dirty="0">
                <a:effectLst/>
                <a:ea typeface="Calibri" panose="020F0502020204030204" pitchFamily="34" charset="0"/>
                <a:cs typeface="Times New Roman" panose="02020603050405020304" pitchFamily="18" charset="0"/>
              </a:rPr>
              <a:t>for certain violations; requires certain information in pupil transportation contract bid. </a:t>
            </a:r>
            <a:r>
              <a:rPr lang="en-US" sz="8000" b="1" dirty="0">
                <a:effectLst/>
                <a:ea typeface="Calibri" panose="020F0502020204030204" pitchFamily="34" charset="0"/>
                <a:cs typeface="Times New Roman" panose="02020603050405020304" pitchFamily="18" charset="0"/>
              </a:rPr>
              <a:t>Bid to include name of any person who has any ownership interest. BOE must check debarment list before awarding contract. </a:t>
            </a:r>
            <a:endParaRPr lang="en-US" sz="8000" b="1" dirty="0">
              <a:ea typeface="Calibri" panose="020F0502020204030204" pitchFamily="34" charset="0"/>
              <a:cs typeface="Times New Roman" panose="02020603050405020304" pitchFamily="18" charset="0"/>
            </a:endParaRPr>
          </a:p>
          <a:p>
            <a:pPr marL="0" marR="0" indent="0">
              <a:lnSpc>
                <a:spcPct val="107000"/>
              </a:lnSpc>
              <a:spcBef>
                <a:spcPts val="1200"/>
              </a:spcBef>
              <a:spcAft>
                <a:spcPts val="1200"/>
              </a:spcAft>
              <a:buNone/>
            </a:pPr>
            <a:r>
              <a:rPr lang="en-US" sz="6400" b="1" dirty="0">
                <a:effectLst/>
                <a:ea typeface="Calibri" panose="020F0502020204030204" pitchFamily="34" charset="0"/>
                <a:cs typeface="Times New Roman" panose="02020603050405020304" pitchFamily="18" charset="0"/>
              </a:rPr>
              <a:t>NJDOE</a:t>
            </a:r>
            <a:r>
              <a:rPr lang="en-US" sz="6400" b="1" dirty="0">
                <a:ea typeface="Calibri" panose="020F0502020204030204" pitchFamily="34" charset="0"/>
                <a:cs typeface="Times New Roman" panose="02020603050405020304" pitchFamily="18" charset="0"/>
              </a:rPr>
              <a:t> has the discretion to </a:t>
            </a:r>
            <a:r>
              <a:rPr lang="en-US" sz="6400" b="1" dirty="0">
                <a:effectLst/>
                <a:ea typeface="Calibri" panose="020F0502020204030204" pitchFamily="34" charset="0"/>
                <a:cs typeface="Times New Roman" panose="02020603050405020304" pitchFamily="18" charset="0"/>
              </a:rPr>
              <a:t>debar for 1-5 years for</a:t>
            </a:r>
            <a:r>
              <a:rPr lang="en-US" sz="6400" dirty="0"/>
              <a:t>: the </a:t>
            </a:r>
            <a:r>
              <a:rPr lang="en-US" sz="6400" b="1" dirty="0"/>
              <a:t>employment or assignment </a:t>
            </a:r>
            <a:r>
              <a:rPr lang="en-US" sz="6400" dirty="0"/>
              <a:t>of an individual as a school bus driver </a:t>
            </a:r>
            <a:r>
              <a:rPr lang="en-US" sz="6400" b="1" dirty="0"/>
              <a:t>who has been disqualified </a:t>
            </a:r>
            <a:r>
              <a:rPr lang="en-US" sz="6400" dirty="0"/>
              <a:t>to serve as a school bus driver or determined ineligible to operate a school bus; failure to comply with the </a:t>
            </a:r>
            <a:r>
              <a:rPr lang="en-US" sz="6400" b="1" dirty="0"/>
              <a:t>criminal background check </a:t>
            </a:r>
            <a:r>
              <a:rPr lang="en-US" sz="6400" dirty="0"/>
              <a:t>requirements; failure to comply with the provisions of the</a:t>
            </a:r>
            <a:r>
              <a:rPr lang="en-US" sz="6400" b="1" dirty="0"/>
              <a:t> School Bus Enhanced Safety Inspection Act</a:t>
            </a:r>
            <a:r>
              <a:rPr lang="en-US" sz="6400" dirty="0"/>
              <a:t>; commission of a </a:t>
            </a:r>
            <a:r>
              <a:rPr lang="en-US" sz="6400" b="1" dirty="0"/>
              <a:t>criminal offense </a:t>
            </a:r>
            <a:r>
              <a:rPr lang="en-US" sz="6400" dirty="0"/>
              <a:t>incident to obtaining or attempting to obtain a public or private contract, or subcontract thereunder, or in the performance of such contract or subcontract; commission of a criminal offense that includes </a:t>
            </a:r>
            <a:r>
              <a:rPr lang="en-US" sz="6400" b="1" dirty="0"/>
              <a:t>child abuse or sexual misconduct involving a child</a:t>
            </a:r>
            <a:r>
              <a:rPr lang="en-US" sz="6400" dirty="0"/>
              <a:t>; a record of </a:t>
            </a:r>
            <a:r>
              <a:rPr lang="en-US" sz="6400" b="1" dirty="0"/>
              <a:t>failure to perform or of unsatisfactory performance </a:t>
            </a:r>
            <a:r>
              <a:rPr lang="en-US" sz="6400" dirty="0"/>
              <a:t>in accordance with the terms of one or more pupil transportation contracts…</a:t>
            </a:r>
            <a:endParaRPr lang="en-US" sz="6400" b="1" dirty="0">
              <a:effectLst/>
              <a:ea typeface="Calibri" panose="020F0502020204030204" pitchFamily="34" charset="0"/>
              <a:cs typeface="Times New Roman" panose="02020603050405020304" pitchFamily="18" charset="0"/>
            </a:endParaRPr>
          </a:p>
          <a:p>
            <a:pPr>
              <a:lnSpc>
                <a:spcPct val="107000"/>
              </a:lnSpc>
              <a:spcBef>
                <a:spcPts val="1200"/>
              </a:spcBef>
              <a:spcAft>
                <a:spcPts val="1200"/>
              </a:spcAft>
            </a:pPr>
            <a:r>
              <a:rPr lang="en-US" sz="8000" b="1" dirty="0">
                <a:solidFill>
                  <a:srgbClr val="0070C0"/>
                </a:solidFill>
                <a:effectLst/>
                <a:ea typeface="Calibri" panose="020F0502020204030204" pitchFamily="34" charset="0"/>
                <a:cs typeface="Times New Roman" panose="02020603050405020304" pitchFamily="18" charset="0"/>
              </a:rPr>
              <a:t>P.L. 2021 c. 471 (1/18/2022) </a:t>
            </a:r>
            <a:r>
              <a:rPr lang="en-US" sz="8000" dirty="0">
                <a:effectLst/>
                <a:ea typeface="Calibri" panose="020F0502020204030204" pitchFamily="34" charset="0"/>
                <a:cs typeface="Times New Roman" panose="02020603050405020304" pitchFamily="18" charset="0"/>
              </a:rPr>
              <a:t>- Creates </a:t>
            </a:r>
            <a:r>
              <a:rPr lang="en-US" sz="8000" b="1" dirty="0">
                <a:effectLst/>
                <a:ea typeface="Calibri" panose="020F0502020204030204" pitchFamily="34" charset="0"/>
                <a:cs typeface="Times New Roman" panose="02020603050405020304" pitchFamily="18" charset="0"/>
              </a:rPr>
              <a:t>Office of School Bus Safety in Department of Education</a:t>
            </a:r>
            <a:r>
              <a:rPr lang="en-US" sz="8000" dirty="0">
                <a:effectLst/>
                <a:ea typeface="Calibri" panose="020F0502020204030204" pitchFamily="34" charset="0"/>
                <a:cs typeface="Times New Roman" panose="02020603050405020304" pitchFamily="18" charset="0"/>
              </a:rPr>
              <a:t>; appropriates $200,000. </a:t>
            </a:r>
            <a:r>
              <a:rPr lang="en-US" sz="8000" dirty="0">
                <a:ea typeface="Calibri" panose="020F0502020204030204" pitchFamily="34" charset="0"/>
                <a:cs typeface="Times New Roman" panose="02020603050405020304" pitchFamily="18" charset="0"/>
              </a:rPr>
              <a:t>Oversee school transportation, c</a:t>
            </a:r>
            <a:r>
              <a:rPr lang="en-US" sz="8000" dirty="0">
                <a:effectLst/>
                <a:ea typeface="Calibri" panose="020F0502020204030204" pitchFamily="34" charset="0"/>
                <a:cs typeface="Times New Roman" panose="02020603050405020304" pitchFamily="18" charset="0"/>
              </a:rPr>
              <a:t>ollect data, coordinate with MVC, Annual Report to Commissioner</a:t>
            </a:r>
          </a:p>
          <a:p>
            <a:pPr marL="0" marR="0">
              <a:lnSpc>
                <a:spcPct val="107000"/>
              </a:lnSpc>
              <a:spcBef>
                <a:spcPts val="120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1200"/>
              </a:spcAft>
            </a:pPr>
            <a:endParaRPr lang="en-US" sz="2000" dirty="0"/>
          </a:p>
        </p:txBody>
      </p:sp>
      <p:sp>
        <p:nvSpPr>
          <p:cNvPr id="299" name="Slide Number"/>
          <p:cNvSpPr txBox="1">
            <a:spLocks noGrp="1"/>
          </p:cNvSpPr>
          <p:nvPr>
            <p:ph type="sldNum" sz="quarter" idx="12"/>
          </p:nvPr>
        </p:nvSpPr>
        <p:spPr>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fld id="{86CB4B4D-7CA3-9044-876B-883B54F8677D}" type="slidenum">
              <a:rPr lang="en-US" smtClean="0"/>
              <a:pPr/>
              <a:t>9</a:t>
            </a:fld>
            <a:endParaRPr/>
          </a:p>
        </p:txBody>
      </p:sp>
    </p:spTree>
    <p:extLst>
      <p:ext uri="{BB962C8B-B14F-4D97-AF65-F5344CB8AC3E}">
        <p14:creationId xmlns:p14="http://schemas.microsoft.com/office/powerpoint/2010/main" val="2892965472"/>
      </p:ext>
    </p:extLst>
  </p:cSld>
  <p:clrMapOvr>
    <a:masterClrMapping/>
  </p:clrMapOvr>
</p:sld>
</file>

<file path=ppt/theme/theme1.xml><?xml version="1.0" encoding="utf-8"?>
<a:theme xmlns:a="http://schemas.openxmlformats.org/drawingml/2006/main" name="LO April 202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O April 202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LO April 202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TotalTime>
  <Words>5559</Words>
  <Application>Microsoft Office PowerPoint</Application>
  <PresentationFormat>On-screen Show (4:3)</PresentationFormat>
  <Paragraphs>519</Paragraphs>
  <Slides>52</Slides>
  <Notes>18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52</vt:i4>
      </vt:variant>
    </vt:vector>
  </HeadingPairs>
  <TitlesOfParts>
    <vt:vector size="59" baseType="lpstr">
      <vt:lpstr>Arial</vt:lpstr>
      <vt:lpstr>Calibri</vt:lpstr>
      <vt:lpstr>Roboto</vt:lpstr>
      <vt:lpstr>Wingdings</vt:lpstr>
      <vt:lpstr>LO April 2021</vt:lpstr>
      <vt:lpstr>1_LO April 2021</vt:lpstr>
      <vt:lpstr>2_LO April 2021</vt:lpstr>
      <vt:lpstr>  </vt:lpstr>
      <vt:lpstr>DISCLAIMER</vt:lpstr>
      <vt:lpstr>Presentation Materials</vt:lpstr>
      <vt:lpstr>NJ HIB Law Overview</vt:lpstr>
      <vt:lpstr>Legislative update</vt:lpstr>
      <vt:lpstr>New Jersey Legislative Update  </vt:lpstr>
      <vt:lpstr>New Jersey Legislative Update  </vt:lpstr>
      <vt:lpstr>New Jersey Legislative Update  </vt:lpstr>
      <vt:lpstr>New Jersey Legislative Update  </vt:lpstr>
      <vt:lpstr>School Bus Safety Legislation</vt:lpstr>
      <vt:lpstr>Bus Driver Safety Education Training</vt:lpstr>
      <vt:lpstr>Certification cases</vt:lpstr>
      <vt:lpstr>Linda Mitchell v. New Jersey Department of Education, Office of Student Protection, 11/29/2021, (#298-21)</vt:lpstr>
      <vt:lpstr>Ana David-Pedi, New Jersey Department of Education, Office of Student Protection, 11/18/21, (#290-21)</vt:lpstr>
      <vt:lpstr>Yolette Severe v. New Jersey Department of Education, Office of Student Protection, 10/31/22, (#302-22)</vt:lpstr>
      <vt:lpstr>Free speech issues</vt:lpstr>
      <vt:lpstr>Students vs. Staff Free Speech Rights</vt:lpstr>
      <vt:lpstr>Staff Speech Issues  “Pickering Balancing Test”</vt:lpstr>
      <vt:lpstr>Pickering Analysis Questions</vt:lpstr>
      <vt:lpstr>Pickering Analysis Questions</vt:lpstr>
      <vt:lpstr>Want to Know vs. Need to Know</vt:lpstr>
      <vt:lpstr>O’Brien v. SOSD of Paterson, Superior Crt, Appellate Division,  Docket No. A-2452-11T4 – December 18, 2012</vt:lpstr>
      <vt:lpstr>O’Brien v. SOSD of Paterson, Superior Crt, Appellate Division, Docket No. A-2452-11T4 – December 18, 2012</vt:lpstr>
      <vt:lpstr>Common Employee Defenses</vt:lpstr>
      <vt:lpstr>Common Employee Defenses</vt:lpstr>
      <vt:lpstr>Michele Schwab v.Woodbridge Township BOE Unpublished Opinion, Superior Court of NJ, Appellate Division – 2018 WL 2999032</vt:lpstr>
      <vt:lpstr>Common Staff Comments / Issues</vt:lpstr>
      <vt:lpstr>“Pass the Trash” Legislation</vt:lpstr>
      <vt:lpstr>Politics &amp; Current Events</vt:lpstr>
      <vt:lpstr>Reporting requirements</vt:lpstr>
      <vt:lpstr>Common Staff Comments / Issues</vt:lpstr>
      <vt:lpstr>HIB / Code of Conduct Reporting</vt:lpstr>
      <vt:lpstr>Bus Videos</vt:lpstr>
      <vt:lpstr>Transgender student issues</vt:lpstr>
      <vt:lpstr>Protected Class / Characteristics</vt:lpstr>
      <vt:lpstr>NJLAD</vt:lpstr>
      <vt:lpstr>NJDOE Transgender Student Guidance </vt:lpstr>
      <vt:lpstr>Birth Certificate</vt:lpstr>
      <vt:lpstr>January 31, 2019 - Instructional Materials</vt:lpstr>
      <vt:lpstr>NJDOE Guidance - Activities</vt:lpstr>
      <vt:lpstr>What About the Rights of Others?</vt:lpstr>
      <vt:lpstr>Joel Doe v. Boyertown Area SD 3rd Cir. Crt of Appeals – June 19, 2018  Cert Denied – May 2019</vt:lpstr>
      <vt:lpstr>Gregory Janicki v. Washington Twshp SD – 8/31/2021</vt:lpstr>
      <vt:lpstr>scenarios</vt:lpstr>
      <vt:lpstr>School Bus Fight</vt:lpstr>
      <vt:lpstr>Obnoxious Parents</vt:lpstr>
      <vt:lpstr>Commentary to a Student</vt:lpstr>
      <vt:lpstr>Commentary to a Student</vt:lpstr>
      <vt:lpstr>Conclusion</vt:lpstr>
      <vt:lpstr>PowerPoint Presentation</vt:lpstr>
      <vt:lpstr>http://njpsa.org/the-legal-one-podcast/ </vt:lpstr>
      <vt:lpstr>Certificate &amp;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Rebecca Lovelace</dc:creator>
  <cp:lastModifiedBy>Rebecca Lovelace</cp:lastModifiedBy>
  <cp:revision>31</cp:revision>
  <dcterms:created xsi:type="dcterms:W3CDTF">2021-08-03T17:45:02Z</dcterms:created>
  <dcterms:modified xsi:type="dcterms:W3CDTF">2023-03-30T12:43:39Z</dcterms:modified>
</cp:coreProperties>
</file>