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Lst>
  <p:notesMasterIdLst>
    <p:notesMasterId r:id="rId55"/>
  </p:notesMasterIdLst>
  <p:sldIdLst>
    <p:sldId id="2454" r:id="rId5"/>
    <p:sldId id="2464" r:id="rId6"/>
    <p:sldId id="639" r:id="rId7"/>
    <p:sldId id="1189" r:id="rId8"/>
    <p:sldId id="3070" r:id="rId9"/>
    <p:sldId id="811" r:id="rId10"/>
    <p:sldId id="3794" r:id="rId11"/>
    <p:sldId id="3804" r:id="rId12"/>
    <p:sldId id="3805" r:id="rId13"/>
    <p:sldId id="4178" r:id="rId14"/>
    <p:sldId id="3793" r:id="rId15"/>
    <p:sldId id="917" r:id="rId16"/>
    <p:sldId id="918" r:id="rId17"/>
    <p:sldId id="287" r:id="rId18"/>
    <p:sldId id="288" r:id="rId19"/>
    <p:sldId id="411" r:id="rId20"/>
    <p:sldId id="290" r:id="rId21"/>
    <p:sldId id="449" r:id="rId22"/>
    <p:sldId id="4180" r:id="rId23"/>
    <p:sldId id="3752" r:id="rId24"/>
    <p:sldId id="4179" r:id="rId25"/>
    <p:sldId id="4181" r:id="rId26"/>
    <p:sldId id="651" r:id="rId27"/>
    <p:sldId id="2252" r:id="rId28"/>
    <p:sldId id="696" r:id="rId29"/>
    <p:sldId id="3764" r:id="rId30"/>
    <p:sldId id="763" r:id="rId31"/>
    <p:sldId id="3770" r:id="rId32"/>
    <p:sldId id="2289" r:id="rId33"/>
    <p:sldId id="3769" r:id="rId34"/>
    <p:sldId id="659" r:id="rId35"/>
    <p:sldId id="743" r:id="rId36"/>
    <p:sldId id="650" r:id="rId37"/>
    <p:sldId id="4182" r:id="rId38"/>
    <p:sldId id="1163" r:id="rId39"/>
    <p:sldId id="3762" r:id="rId40"/>
    <p:sldId id="2304" r:id="rId41"/>
    <p:sldId id="2296" r:id="rId42"/>
    <p:sldId id="3763" r:id="rId43"/>
    <p:sldId id="2298" r:id="rId44"/>
    <p:sldId id="689" r:id="rId45"/>
    <p:sldId id="692" r:id="rId46"/>
    <p:sldId id="4183" r:id="rId47"/>
    <p:sldId id="4172" r:id="rId48"/>
    <p:sldId id="693" r:id="rId49"/>
    <p:sldId id="2381" r:id="rId50"/>
    <p:sldId id="3061" r:id="rId51"/>
    <p:sldId id="3051" r:id="rId52"/>
    <p:sldId id="3079" r:id="rId53"/>
    <p:sldId id="646"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3B7BB3D-87E6-4CC3-ABFC-E2CB047558A0}">
          <p14:sldIdLst>
            <p14:sldId id="2454"/>
            <p14:sldId id="2464"/>
            <p14:sldId id="639"/>
            <p14:sldId id="1189"/>
            <p14:sldId id="3070"/>
            <p14:sldId id="811"/>
            <p14:sldId id="3794"/>
            <p14:sldId id="3804"/>
            <p14:sldId id="3805"/>
            <p14:sldId id="4178"/>
            <p14:sldId id="3793"/>
            <p14:sldId id="917"/>
            <p14:sldId id="918"/>
            <p14:sldId id="287"/>
            <p14:sldId id="288"/>
            <p14:sldId id="411"/>
            <p14:sldId id="290"/>
            <p14:sldId id="449"/>
            <p14:sldId id="4180"/>
            <p14:sldId id="3752"/>
            <p14:sldId id="4179"/>
            <p14:sldId id="4181"/>
            <p14:sldId id="651"/>
            <p14:sldId id="2252"/>
            <p14:sldId id="696"/>
            <p14:sldId id="3764"/>
            <p14:sldId id="763"/>
            <p14:sldId id="3770"/>
            <p14:sldId id="2289"/>
            <p14:sldId id="3769"/>
            <p14:sldId id="659"/>
            <p14:sldId id="743"/>
            <p14:sldId id="650"/>
            <p14:sldId id="4182"/>
            <p14:sldId id="1163"/>
            <p14:sldId id="3762"/>
            <p14:sldId id="2304"/>
            <p14:sldId id="2296"/>
            <p14:sldId id="3763"/>
            <p14:sldId id="2298"/>
            <p14:sldId id="689"/>
            <p14:sldId id="692"/>
            <p14:sldId id="4183"/>
            <p14:sldId id="4172"/>
            <p14:sldId id="693"/>
            <p14:sldId id="2381"/>
            <p14:sldId id="3061"/>
            <p14:sldId id="3051"/>
            <p14:sldId id="3079"/>
            <p14:sldId id="64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62" d="100"/>
          <a:sy n="62" d="100"/>
        </p:scale>
        <p:origin x="1424" y="56"/>
      </p:cViewPr>
      <p:guideLst/>
    </p:cSldViewPr>
  </p:slideViewPr>
  <p:outlineViewPr>
    <p:cViewPr>
      <p:scale>
        <a:sx n="33" d="100"/>
        <a:sy n="33" d="100"/>
      </p:scale>
      <p:origin x="0" y="-17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1469D5-0956-49B4-AC3B-4E06A6384E35}" type="datetimeFigureOut">
              <a:rPr lang="en-US" smtClean="0"/>
              <a:t>6/7/23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3F8BFB-4C9C-4F09-846D-D472471C36F0}" type="slidenum">
              <a:rPr lang="en-US" smtClean="0"/>
              <a:t>‹#›</a:t>
            </a:fld>
            <a:endParaRPr lang="en-US"/>
          </a:p>
        </p:txBody>
      </p:sp>
    </p:spTree>
    <p:extLst>
      <p:ext uri="{BB962C8B-B14F-4D97-AF65-F5344CB8AC3E}">
        <p14:creationId xmlns:p14="http://schemas.microsoft.com/office/powerpoint/2010/main" val="3078477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BFC1D03A-39B6-4B04-9980-D9FF336A46A8}"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04875"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5719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299"/>
          <p:cNvSpPr>
            <a:spLocks noGrp="1" noRot="1" noChangeAspect="1"/>
          </p:cNvSpPr>
          <p:nvPr>
            <p:ph type="sldImg"/>
          </p:nvPr>
        </p:nvSpPr>
        <p:spPr>
          <a:xfrm>
            <a:off x="1436688" y="1143000"/>
            <a:ext cx="4113212" cy="3086100"/>
          </a:xfrm>
          <a:prstGeom prst="rect">
            <a:avLst/>
          </a:prstGeom>
        </p:spPr>
        <p:txBody>
          <a:bodyPr/>
          <a:lstStyle/>
          <a:p>
            <a:endParaRPr dirty="0"/>
          </a:p>
        </p:txBody>
      </p:sp>
      <p:sp>
        <p:nvSpPr>
          <p:cNvPr id="300" name="Shape 300"/>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r>
              <a:rPr dirty="0"/>
              <a:t>20 U.S.C. §1232g; 34 C.F.R. §99.31. </a:t>
            </a:r>
          </a:p>
        </p:txBody>
      </p:sp>
    </p:spTree>
    <p:extLst>
      <p:ext uri="{BB962C8B-B14F-4D97-AF65-F5344CB8AC3E}">
        <p14:creationId xmlns:p14="http://schemas.microsoft.com/office/powerpoint/2010/main" val="539930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54C6A5-8103-49DA-BBA0-F379865BC25E}" type="slidenum">
              <a:rPr lang="en-US" smtClean="0"/>
              <a:pPr/>
              <a:t>32</a:t>
            </a:fld>
            <a:endParaRPr lang="en-US" dirty="0"/>
          </a:p>
        </p:txBody>
      </p:sp>
    </p:spTree>
    <p:extLst>
      <p:ext uri="{BB962C8B-B14F-4D97-AF65-F5344CB8AC3E}">
        <p14:creationId xmlns:p14="http://schemas.microsoft.com/office/powerpoint/2010/main" val="2480092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7B0E8973-BCB9-4AB9-B5AE-4BBC9313F099}" type="slidenum">
              <a:rPr lang="en-US" smtClean="0"/>
              <a:pPr/>
              <a:t>44</a:t>
            </a:fld>
            <a:endParaRPr lang="en-US" dirty="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62376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2C81E1DB-3B78-4B5E-993A-DB27CB14707F}"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04875"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205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53446774-4D2C-478F-A388-6DD8527157F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04875"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4023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2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Calibri" panose="020F0502020204030204" pitchFamily="34" charset="0"/>
              </a:defRPr>
            </a:lvl1pPr>
            <a:lvl2pPr marL="742950" indent="-285750" defTabSz="904875">
              <a:defRPr>
                <a:solidFill>
                  <a:schemeClr val="tx1"/>
                </a:solidFill>
                <a:latin typeface="Calibri" panose="020F0502020204030204" pitchFamily="34" charset="0"/>
              </a:defRPr>
            </a:lvl2pPr>
            <a:lvl3pPr marL="1143000" indent="-228600" defTabSz="904875">
              <a:defRPr>
                <a:solidFill>
                  <a:schemeClr val="tx1"/>
                </a:solidFill>
                <a:latin typeface="Calibri" panose="020F0502020204030204" pitchFamily="34" charset="0"/>
              </a:defRPr>
            </a:lvl3pPr>
            <a:lvl4pPr marL="1600200" indent="-228600" defTabSz="904875">
              <a:defRPr>
                <a:solidFill>
                  <a:schemeClr val="tx1"/>
                </a:solidFill>
                <a:latin typeface="Calibri" panose="020F0502020204030204" pitchFamily="34" charset="0"/>
              </a:defRPr>
            </a:lvl4pPr>
            <a:lvl5pPr marL="2057400" indent="-228600" defTabSz="904875">
              <a:defRPr>
                <a:solidFill>
                  <a:schemeClr val="tx1"/>
                </a:solidFill>
                <a:latin typeface="Calibri" panose="020F0502020204030204" pitchFamily="34" charset="0"/>
              </a:defRPr>
            </a:lvl5pPr>
            <a:lvl6pPr marL="2514600" indent="-228600" defTabSz="904875" eaLnBrk="0" fontAlgn="base" hangingPunct="0">
              <a:spcBef>
                <a:spcPct val="0"/>
              </a:spcBef>
              <a:spcAft>
                <a:spcPct val="0"/>
              </a:spcAft>
              <a:defRPr>
                <a:solidFill>
                  <a:schemeClr val="tx1"/>
                </a:solidFill>
                <a:latin typeface="Calibri" panose="020F0502020204030204" pitchFamily="34" charset="0"/>
              </a:defRPr>
            </a:lvl6pPr>
            <a:lvl7pPr marL="2971800" indent="-228600" defTabSz="904875" eaLnBrk="0" fontAlgn="base" hangingPunct="0">
              <a:spcBef>
                <a:spcPct val="0"/>
              </a:spcBef>
              <a:spcAft>
                <a:spcPct val="0"/>
              </a:spcAft>
              <a:defRPr>
                <a:solidFill>
                  <a:schemeClr val="tx1"/>
                </a:solidFill>
                <a:latin typeface="Calibri" panose="020F0502020204030204" pitchFamily="34" charset="0"/>
              </a:defRPr>
            </a:lvl7pPr>
            <a:lvl8pPr marL="3429000" indent="-228600" defTabSz="904875" eaLnBrk="0" fontAlgn="base" hangingPunct="0">
              <a:spcBef>
                <a:spcPct val="0"/>
              </a:spcBef>
              <a:spcAft>
                <a:spcPct val="0"/>
              </a:spcAft>
              <a:defRPr>
                <a:solidFill>
                  <a:schemeClr val="tx1"/>
                </a:solidFill>
                <a:latin typeface="Calibri" panose="020F0502020204030204" pitchFamily="34" charset="0"/>
              </a:defRPr>
            </a:lvl8pPr>
            <a:lvl9pPr marL="3886200" indent="-228600" defTabSz="904875"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04875" rtl="0" eaLnBrk="1" fontAlgn="base" latinLnBrk="0" hangingPunct="1">
              <a:lnSpc>
                <a:spcPct val="100000"/>
              </a:lnSpc>
              <a:spcBef>
                <a:spcPct val="0"/>
              </a:spcBef>
              <a:spcAft>
                <a:spcPct val="0"/>
              </a:spcAft>
              <a:buClrTx/>
              <a:buSzTx/>
              <a:buFontTx/>
              <a:buNone/>
              <a:tabLst/>
              <a:defRPr/>
            </a:pPr>
            <a:fld id="{0735D6F6-EE5C-42FD-85AA-AF5D86425F28}"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04875"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60664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8A4A540A-BDEE-405A-B83A-EF94C02AE71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04875"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3657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2C81E1DB-3B78-4B5E-993A-DB27CB14707F}"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04875"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1113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32:notes"/>
          <p:cNvSpPr txBox="1">
            <a:spLocks noGrp="1"/>
          </p:cNvSpPr>
          <p:nvPr>
            <p:ph type="body" idx="1"/>
          </p:nvPr>
        </p:nvSpPr>
        <p:spPr>
          <a:xfrm>
            <a:off x="912591" y="3329942"/>
            <a:ext cx="7300705" cy="3154680"/>
          </a:xfrm>
          <a:prstGeom prst="rect">
            <a:avLst/>
          </a:prstGeom>
          <a:noFill/>
          <a:ln>
            <a:noFill/>
          </a:ln>
        </p:spPr>
        <p:txBody>
          <a:bodyPr spcFirstLastPara="1" wrap="square" lIns="92825" tIns="46400" rIns="92825" bIns="46400" anchor="t" anchorCtr="0">
            <a:noAutofit/>
          </a:bodyPr>
          <a:lstStyle/>
          <a:p>
            <a:pPr marL="0" lvl="0" indent="0" algn="l" rtl="0">
              <a:spcBef>
                <a:spcPts val="360"/>
              </a:spcBef>
              <a:spcAft>
                <a:spcPts val="0"/>
              </a:spcAft>
              <a:buClr>
                <a:schemeClr val="dk1"/>
              </a:buClr>
              <a:buSzPts val="1200"/>
              <a:buFont typeface="Calibri"/>
              <a:buNone/>
            </a:pPr>
            <a:endParaRPr/>
          </a:p>
        </p:txBody>
      </p:sp>
      <p:sp>
        <p:nvSpPr>
          <p:cNvPr id="310" name="Google Shape;310;p32:notes"/>
          <p:cNvSpPr>
            <a:spLocks noGrp="1" noRot="1" noChangeAspect="1"/>
          </p:cNvSpPr>
          <p:nvPr>
            <p:ph type="sldImg" idx="2"/>
          </p:nvPr>
        </p:nvSpPr>
        <p:spPr>
          <a:xfrm>
            <a:off x="2809875"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3:notes"/>
          <p:cNvSpPr txBox="1">
            <a:spLocks noGrp="1"/>
          </p:cNvSpPr>
          <p:nvPr>
            <p:ph type="body" idx="1"/>
          </p:nvPr>
        </p:nvSpPr>
        <p:spPr>
          <a:xfrm>
            <a:off x="929640" y="3373755"/>
            <a:ext cx="7437120" cy="2760345"/>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17" name="Google Shape;317;p33: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9CC241-64D3-4AA7-8AE0-3536760AB632}"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9CC241-64D3-4AA7-8AE0-3536760AB632}"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7B0E8973-BCB9-4AB9-B5AE-4BBC9313F099}" type="slidenum">
              <a:rPr lang="en-US" smtClean="0"/>
              <a:pPr/>
              <a:t>18</a:t>
            </a:fld>
            <a:endParaRPr lang="en-US" dirty="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34792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54C6A5-8103-49DA-BBA0-F379865BC25E}" type="slidenum">
              <a:rPr lang="en-US" smtClean="0"/>
              <a:pPr/>
              <a:t>25</a:t>
            </a:fld>
            <a:endParaRPr lang="en-US"/>
          </a:p>
        </p:txBody>
      </p:sp>
    </p:spTree>
    <p:extLst>
      <p:ext uri="{BB962C8B-B14F-4D97-AF65-F5344CB8AC3E}">
        <p14:creationId xmlns:p14="http://schemas.microsoft.com/office/powerpoint/2010/main" val="4149998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0727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pPr>
              <a:defRPr/>
            </a:pPr>
            <a:fld id="{B9DB5C98-ADB3-4BC8-A316-EAA4A2C2537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85373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6"/>
            <a:ext cx="2133600" cy="365125"/>
          </a:xfrm>
          <a:prstGeom prst="rect">
            <a:avLst/>
          </a:prstGeom>
        </p:spPr>
        <p:txBody>
          <a:bodyPr/>
          <a:lstStyle/>
          <a:p>
            <a:pPr>
              <a:defRPr/>
            </a:pPr>
            <a:fld id="{84BABF95-D6EC-4A87-8E9C-755D7543D7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0302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pPr>
              <a:defRPr/>
            </a:pPr>
            <a:fld id="{D4F7A254-4CB8-44FA-995B-BF805300E4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43324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pPr>
              <a:defRPr/>
            </a:pPr>
            <a:fld id="{E72688FA-9419-4554-B8C4-CC13ADF1DE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5065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072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B9DB5C98-ADB3-4BC8-A316-EAA4A2C2537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59844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443D2D3-79D4-425E-A51E-1C8F275C5E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56661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1" y="123756"/>
            <a:ext cx="25908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0" y="637663"/>
            <a:ext cx="2611821" cy="4556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3985585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spTree>
    <p:extLst>
      <p:ext uri="{BB962C8B-B14F-4D97-AF65-F5344CB8AC3E}">
        <p14:creationId xmlns:p14="http://schemas.microsoft.com/office/powerpoint/2010/main" val="2933833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48CE9C98-02A2-427B-8E4F-9B0F91FBCF5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83995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2C78CA5C-426F-4EA9-B2DC-6E53A4C954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56921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3C584A31-F666-4029-92F3-9FF559E49D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80902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pPr>
              <a:defRPr/>
            </a:pPr>
            <a:fld id="{E443D2D3-79D4-425E-A51E-1C8F275C5E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68834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E26E0598-41B6-4983-81FA-25A5B912657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44862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3699B15-92B6-44D7-99B9-A2106A0E09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63988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84BABF95-D6EC-4A87-8E9C-755D7543D7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5131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D4F7A254-4CB8-44FA-995B-BF805300E4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82207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72688FA-9419-4554-B8C4-CC13ADF1DE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26289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072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235011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443D2D3-79D4-425E-A51E-1C8F275C5E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457448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1" y="123756"/>
            <a:ext cx="25908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0" y="637663"/>
            <a:ext cx="2611821" cy="4556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25925288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spTree>
    <p:extLst>
      <p:ext uri="{BB962C8B-B14F-4D97-AF65-F5344CB8AC3E}">
        <p14:creationId xmlns:p14="http://schemas.microsoft.com/office/powerpoint/2010/main" val="15009439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48CE9C98-02A2-427B-8E4F-9B0F91FBCF5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7379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6"/>
            <a:ext cx="77724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1" y="123756"/>
            <a:ext cx="25908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2" y="637663"/>
            <a:ext cx="2611821" cy="4556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27638047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2C78CA5C-426F-4EA9-B2DC-6E53A4C954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447572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3C584A31-F666-4029-92F3-9FF559E49D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74722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E26E0598-41B6-4983-81FA-25A5B912657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212283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3699B15-92B6-44D7-99B9-A2106A0E09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731661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84BABF95-D6EC-4A87-8E9C-755D7543D7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26703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D4F7A254-4CB8-44FA-995B-BF805300E4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069654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72688FA-9419-4554-B8C4-CC13ADF1DE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624400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072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079798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443D2D3-79D4-425E-A51E-1C8F275C5E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412474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1" y="123756"/>
            <a:ext cx="25908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0" y="637663"/>
            <a:ext cx="2611821" cy="4556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29739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6"/>
            <a:ext cx="7772400" cy="1362075"/>
          </a:xfrm>
        </p:spPr>
        <p:txBody>
          <a:bodyPr anchor="ctr"/>
          <a:lstStyle>
            <a:lvl1pPr algn="ctr">
              <a:defRPr sz="4000" b="1" u="none" cap="all"/>
            </a:lvl1pPr>
          </a:lstStyle>
          <a:p>
            <a:r>
              <a:rPr lang="en-US"/>
              <a:t>Click to edit Master title style</a:t>
            </a:r>
          </a:p>
        </p:txBody>
      </p:sp>
    </p:spTree>
    <p:extLst>
      <p:ext uri="{BB962C8B-B14F-4D97-AF65-F5344CB8AC3E}">
        <p14:creationId xmlns:p14="http://schemas.microsoft.com/office/powerpoint/2010/main" val="29701264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spTree>
    <p:extLst>
      <p:ext uri="{BB962C8B-B14F-4D97-AF65-F5344CB8AC3E}">
        <p14:creationId xmlns:p14="http://schemas.microsoft.com/office/powerpoint/2010/main" val="22911814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48CE9C98-02A2-427B-8E4F-9B0F91FBCF5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05455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2C78CA5C-426F-4EA9-B2DC-6E53A4C954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895508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3C584A31-F666-4029-92F3-9FF559E49D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4752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E26E0598-41B6-4983-81FA-25A5B912657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479487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3699B15-92B6-44D7-99B9-A2106A0E09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723484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84BABF95-D6EC-4A87-8E9C-755D7543D7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02541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D4F7A254-4CB8-44FA-995B-BF805300E4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553707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72688FA-9419-4554-B8C4-CC13ADF1DE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66813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6"/>
            <a:ext cx="2133600" cy="365125"/>
          </a:xfrm>
          <a:prstGeom prst="rect">
            <a:avLst/>
          </a:prstGeom>
        </p:spPr>
        <p:txBody>
          <a:bodyPr/>
          <a:lstStyle/>
          <a:p>
            <a:pPr>
              <a:defRPr/>
            </a:pPr>
            <a:fld id="{48CE9C98-02A2-427B-8E4F-9B0F91FBCF5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4269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6"/>
            <a:ext cx="2133600" cy="365125"/>
          </a:xfrm>
          <a:prstGeom prst="rect">
            <a:avLst/>
          </a:prstGeom>
        </p:spPr>
        <p:txBody>
          <a:bodyPr/>
          <a:lstStyle/>
          <a:p>
            <a:pPr>
              <a:defRPr/>
            </a:pPr>
            <a:fld id="{2C78CA5C-426F-4EA9-B2DC-6E53A4C954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75335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6"/>
            <a:ext cx="2133600" cy="365125"/>
          </a:xfrm>
          <a:prstGeom prst="rect">
            <a:avLst/>
          </a:prstGeom>
        </p:spPr>
        <p:txBody>
          <a:bodyPr/>
          <a:lstStyle/>
          <a:p>
            <a:pPr>
              <a:defRPr/>
            </a:pPr>
            <a:fld id="{3C584A31-F666-4029-92F3-9FF559E49D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512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6"/>
            <a:ext cx="2133600" cy="365125"/>
          </a:xfrm>
          <a:prstGeom prst="rect">
            <a:avLst/>
          </a:prstGeom>
        </p:spPr>
        <p:txBody>
          <a:bodyPr/>
          <a:lstStyle/>
          <a:p>
            <a:pPr>
              <a:defRPr/>
            </a:pPr>
            <a:fld id="{E26E0598-41B6-4983-81FA-25A5B912657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2100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6"/>
            <a:ext cx="2133600" cy="365125"/>
          </a:xfrm>
          <a:prstGeom prst="rect">
            <a:avLst/>
          </a:prstGeom>
        </p:spPr>
        <p:txBody>
          <a:bodyPr/>
          <a:lstStyle/>
          <a:p>
            <a:pPr>
              <a:defRPr/>
            </a:pPr>
            <a:fld id="{73699B15-92B6-44D7-99B9-A2106A0E09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73402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000">
                <a:solidFill>
                  <a:srgbClr val="707271"/>
                </a:solidFill>
                <a:latin typeface="+mn-lt"/>
              </a:defRPr>
            </a:lvl1pPr>
          </a:lstStyle>
          <a:p>
            <a:pPr>
              <a:defRPr/>
            </a:pPr>
            <a:fld id="{66AB8EC3-70AD-4CFB-AE4F-3F359721CA65}" type="slidenum">
              <a:rPr lang="en-US" smtClean="0"/>
              <a:pPr>
                <a:defRPr/>
              </a:pPr>
              <a:t>‹#›</a:t>
            </a:fld>
            <a:endParaRPr lang="en-US" dirty="0"/>
          </a:p>
        </p:txBody>
      </p:sp>
      <p:sp>
        <p:nvSpPr>
          <p:cNvPr id="4" name="Rectangle 3"/>
          <p:cNvSpPr/>
          <p:nvPr userDrawn="1"/>
        </p:nvSpPr>
        <p:spPr>
          <a:xfrm>
            <a:off x="457200" y="6530088"/>
            <a:ext cx="8229600" cy="215444"/>
          </a:xfrm>
          <a:prstGeom prst="rect">
            <a:avLst/>
          </a:prstGeom>
        </p:spPr>
        <p:txBody>
          <a:bodyPr wrap="square">
            <a:spAutoFit/>
          </a:bodyPr>
          <a:lstStyle/>
          <a:p>
            <a:pPr marL="0" marR="0" lvl="0" indent="0" algn="ctr" rtl="0">
              <a:spcBef>
                <a:spcPts val="0"/>
              </a:spcBef>
              <a:spcAft>
                <a:spcPts val="0"/>
              </a:spcAft>
              <a:buSzPct val="25000"/>
              <a:buNone/>
            </a:pPr>
            <a:r>
              <a:rPr lang="en-US" sz="800" dirty="0">
                <a:solidFill>
                  <a:srgbClr val="707271"/>
                </a:solidFill>
                <a:latin typeface="Calibri"/>
                <a:ea typeface="Calibri"/>
                <a:cs typeface="Calibri"/>
                <a:sym typeface="Calibri"/>
              </a:rPr>
              <a:t>©Copyright 2023 Foundation for Educational Administration, Inc. – LEGAL ONE</a:t>
            </a:r>
          </a:p>
        </p:txBody>
      </p:sp>
    </p:spTree>
    <p:extLst>
      <p:ext uri="{BB962C8B-B14F-4D97-AF65-F5344CB8AC3E}">
        <p14:creationId xmlns:p14="http://schemas.microsoft.com/office/powerpoint/2010/main" val="2588642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377" rtl="0" eaLnBrk="1" latinLnBrk="0" hangingPunct="1">
        <a:spcBef>
          <a:spcPct val="0"/>
        </a:spcBef>
        <a:buNone/>
        <a:defRPr sz="4400" u="sng"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707271"/>
                </a:solidFill>
                <a:latin typeface="+mn-lt"/>
              </a:defRPr>
            </a:lvl1pPr>
          </a:lstStyle>
          <a:p>
            <a:pPr defTabSz="914400">
              <a:defRPr/>
            </a:pPr>
            <a:fld id="{66AB8EC3-70AD-4CFB-AE4F-3F359721CA65}" type="slidenum">
              <a:rPr lang="en-US" smtClean="0"/>
              <a:pPr defTabSz="914400">
                <a:defRPr/>
              </a:pPr>
              <a:t>‹#›</a:t>
            </a:fld>
            <a:endParaRPr lang="en-US" dirty="0"/>
          </a:p>
        </p:txBody>
      </p:sp>
      <p:sp>
        <p:nvSpPr>
          <p:cNvPr id="4" name="Rectangle 3"/>
          <p:cNvSpPr/>
          <p:nvPr userDrawn="1"/>
        </p:nvSpPr>
        <p:spPr>
          <a:xfrm>
            <a:off x="457200" y="6530088"/>
            <a:ext cx="8229600" cy="215444"/>
          </a:xfrm>
          <a:prstGeom prst="rect">
            <a:avLst/>
          </a:prstGeom>
        </p:spPr>
        <p:txBody>
          <a:bodyPr wrap="square">
            <a:spAutoFit/>
          </a:bodyPr>
          <a:lstStyle/>
          <a:p>
            <a:pPr marL="0" marR="0" lvl="0" indent="0" algn="ctr" rtl="0">
              <a:spcBef>
                <a:spcPts val="0"/>
              </a:spcBef>
              <a:spcAft>
                <a:spcPts val="0"/>
              </a:spcAft>
              <a:buSzPct val="25000"/>
              <a:buNone/>
            </a:pPr>
            <a:r>
              <a:rPr lang="en-US" sz="800" dirty="0">
                <a:solidFill>
                  <a:srgbClr val="707271"/>
                </a:solidFill>
                <a:latin typeface="Calibri"/>
                <a:ea typeface="Calibri"/>
                <a:cs typeface="Calibri"/>
                <a:sym typeface="Calibri"/>
              </a:rPr>
              <a:t>©Copyright 2023 Foundation for Educational Administration, Inc. – LEGAL ONE</a:t>
            </a:r>
          </a:p>
        </p:txBody>
      </p:sp>
    </p:spTree>
    <p:extLst>
      <p:ext uri="{BB962C8B-B14F-4D97-AF65-F5344CB8AC3E}">
        <p14:creationId xmlns:p14="http://schemas.microsoft.com/office/powerpoint/2010/main" val="12548299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defTabSz="914400" rtl="0" eaLnBrk="1" latinLnBrk="0" hangingPunct="1">
        <a:spcBef>
          <a:spcPct val="0"/>
        </a:spcBef>
        <a:buNone/>
        <a:defRPr sz="4400" u="sng"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707271"/>
                </a:solidFill>
                <a:latin typeface="+mn-lt"/>
              </a:defRPr>
            </a:lvl1pPr>
          </a:lstStyle>
          <a:p>
            <a:pPr defTabSz="914400">
              <a:defRPr/>
            </a:pPr>
            <a:fld id="{66AB8EC3-70AD-4CFB-AE4F-3F359721CA65}" type="slidenum">
              <a:rPr lang="en-US" smtClean="0"/>
              <a:pPr defTabSz="914400">
                <a:defRPr/>
              </a:pPr>
              <a:t>‹#›</a:t>
            </a:fld>
            <a:endParaRPr lang="en-US" dirty="0"/>
          </a:p>
        </p:txBody>
      </p:sp>
      <p:sp>
        <p:nvSpPr>
          <p:cNvPr id="4" name="Rectangle 3"/>
          <p:cNvSpPr/>
          <p:nvPr userDrawn="1"/>
        </p:nvSpPr>
        <p:spPr>
          <a:xfrm>
            <a:off x="457200" y="6530088"/>
            <a:ext cx="8229600" cy="215444"/>
          </a:xfrm>
          <a:prstGeom prst="rect">
            <a:avLst/>
          </a:prstGeom>
        </p:spPr>
        <p:txBody>
          <a:bodyPr wrap="square">
            <a:spAutoFit/>
          </a:bodyPr>
          <a:lstStyle/>
          <a:p>
            <a:pPr marL="0" marR="0" lvl="0" indent="0" algn="ctr" rtl="0">
              <a:spcBef>
                <a:spcPts val="0"/>
              </a:spcBef>
              <a:spcAft>
                <a:spcPts val="0"/>
              </a:spcAft>
              <a:buSzPct val="25000"/>
              <a:buNone/>
            </a:pPr>
            <a:r>
              <a:rPr lang="en-US" sz="800" dirty="0">
                <a:solidFill>
                  <a:srgbClr val="707271"/>
                </a:solidFill>
                <a:latin typeface="Calibri"/>
                <a:ea typeface="Calibri"/>
                <a:cs typeface="Calibri"/>
                <a:sym typeface="Calibri"/>
              </a:rPr>
              <a:t>©Copyright 2023 Foundation for Educational Administration, Inc. – LEGAL ONE</a:t>
            </a:r>
          </a:p>
        </p:txBody>
      </p:sp>
    </p:spTree>
    <p:extLst>
      <p:ext uri="{BB962C8B-B14F-4D97-AF65-F5344CB8AC3E}">
        <p14:creationId xmlns:p14="http://schemas.microsoft.com/office/powerpoint/2010/main" val="11828343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defTabSz="914400" rtl="0" eaLnBrk="1" latinLnBrk="0" hangingPunct="1">
        <a:spcBef>
          <a:spcPct val="0"/>
        </a:spcBef>
        <a:buNone/>
        <a:defRPr sz="4400" u="sng"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707271"/>
                </a:solidFill>
                <a:latin typeface="+mn-lt"/>
              </a:defRPr>
            </a:lvl1pPr>
          </a:lstStyle>
          <a:p>
            <a:pPr defTabSz="914400">
              <a:defRPr/>
            </a:pPr>
            <a:fld id="{66AB8EC3-70AD-4CFB-AE4F-3F359721CA65}" type="slidenum">
              <a:rPr lang="en-US" smtClean="0"/>
              <a:pPr defTabSz="914400">
                <a:defRPr/>
              </a:pPr>
              <a:t>‹#›</a:t>
            </a:fld>
            <a:endParaRPr lang="en-US" dirty="0"/>
          </a:p>
        </p:txBody>
      </p:sp>
      <p:sp>
        <p:nvSpPr>
          <p:cNvPr id="4" name="Rectangle 3"/>
          <p:cNvSpPr/>
          <p:nvPr userDrawn="1"/>
        </p:nvSpPr>
        <p:spPr>
          <a:xfrm>
            <a:off x="457200" y="6530088"/>
            <a:ext cx="8229600" cy="215444"/>
          </a:xfrm>
          <a:prstGeom prst="rect">
            <a:avLst/>
          </a:prstGeom>
        </p:spPr>
        <p:txBody>
          <a:bodyPr wrap="square">
            <a:spAutoFit/>
          </a:bodyPr>
          <a:lstStyle/>
          <a:p>
            <a:pPr marL="0" marR="0" lvl="0" indent="0" algn="ctr" rtl="0">
              <a:spcBef>
                <a:spcPts val="0"/>
              </a:spcBef>
              <a:spcAft>
                <a:spcPts val="0"/>
              </a:spcAft>
              <a:buSzPct val="25000"/>
              <a:buNone/>
            </a:pPr>
            <a:r>
              <a:rPr lang="en-US" sz="800" dirty="0">
                <a:solidFill>
                  <a:srgbClr val="707271"/>
                </a:solidFill>
                <a:latin typeface="Calibri"/>
                <a:ea typeface="Calibri"/>
                <a:cs typeface="Calibri"/>
                <a:sym typeface="Calibri"/>
              </a:rPr>
              <a:t>©Copyright 2022 Foundation for Educational Administration, Inc. – LEGAL ONE</a:t>
            </a:r>
          </a:p>
        </p:txBody>
      </p:sp>
    </p:spTree>
    <p:extLst>
      <p:ext uri="{BB962C8B-B14F-4D97-AF65-F5344CB8AC3E}">
        <p14:creationId xmlns:p14="http://schemas.microsoft.com/office/powerpoint/2010/main" val="26936824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dt="0"/>
  <p:txStyles>
    <p:titleStyle>
      <a:lvl1pPr algn="ctr" defTabSz="914400" rtl="0" eaLnBrk="1" latinLnBrk="0" hangingPunct="1">
        <a:spcBef>
          <a:spcPct val="0"/>
        </a:spcBef>
        <a:buNone/>
        <a:defRPr sz="4400" u="sng"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hyperlink" Target="https://www.nj.gov/education/legal/commissioner/2022/oct/302-22.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studentprivacy.ed.gov/sites/default/files/resource_document/file/FERPA%20%20Virtual%20Learning%20032020_FINAL.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inyurl.com/LO-STSNJ-23060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njpsa.org/legalonenj/"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hyperlink" Target="mailto:sjacques@njpsa.org" TargetMode="External"/><Relationship Id="rId4" Type="http://schemas.openxmlformats.org/officeDocument/2006/relationships/hyperlink" Target="mailto:legalone@njpsa.org?subject=LEGAL%20ONE"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portal.njpsa.org/NJPSA/LEGAL_ONE_Content_Library_New.aspx" TargetMode="External"/><Relationship Id="rId7" Type="http://schemas.openxmlformats.org/officeDocument/2006/relationships/image" Target="../media/image7.png"/><Relationship Id="rId2" Type="http://schemas.openxmlformats.org/officeDocument/2006/relationships/hyperlink" Target="http://njpsa.org/legalonenj/" TargetMode="External"/><Relationship Id="rId1" Type="http://schemas.openxmlformats.org/officeDocument/2006/relationships/slideLayout" Target="../slideLayouts/slideLayout44.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hyperlink" Target="https://portal.njpsa.org/store/calendarschedule.aspx"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njpsa.org/the-legal-one-podcast/" TargetMode="External"/><Relationship Id="rId7" Type="http://schemas.openxmlformats.org/officeDocument/2006/relationships/hyperlink" Target="https://podcasts.apple.com/us/podcast/the-legal-one-podcast/id1554942005" TargetMode="External"/><Relationship Id="rId2" Type="http://schemas.openxmlformats.org/officeDocument/2006/relationships/notesSlide" Target="../notesSlides/notesSlide14.xml"/><Relationship Id="rId1" Type="http://schemas.openxmlformats.org/officeDocument/2006/relationships/slideLayout" Target="../slideLayouts/slideLayout41.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hyperlink" Target="https://open.spotify.com/show/1tLbqh4y9AaShpWAlF0HWt" TargetMode="External"/><Relationship Id="rId10" Type="http://schemas.openxmlformats.org/officeDocument/2006/relationships/image" Target="../media/image11.png"/><Relationship Id="rId4" Type="http://schemas.openxmlformats.org/officeDocument/2006/relationships/image" Target="../media/image8.jpeg"/><Relationship Id="rId9" Type="http://schemas.openxmlformats.org/officeDocument/2006/relationships/hyperlink" Target="https://podcasts.google.com/feed/aHR0cHM6Ly9mZWVkcy5jYXB0aXZhdGUuZm0vdGhlLWxlZ2FsLW9uZS1wb2RjYXN0"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d31hzlhk6di2h5.cloudfront.net/20230525/12/e9/d6/72/e0ce36bfd29876314b3a7a02/SummerCatalog2023.pdf" TargetMode="External"/><Relationship Id="rId2" Type="http://schemas.openxmlformats.org/officeDocument/2006/relationships/hyperlink" Target="https://online.flipbuilder.com/iqbp/qokd/" TargetMode="External"/><Relationship Id="rId1" Type="http://schemas.openxmlformats.org/officeDocument/2006/relationships/slideLayout" Target="../slideLayouts/slideLayout44.xml"/><Relationship Id="rId5" Type="http://schemas.openxmlformats.org/officeDocument/2006/relationships/image" Target="../media/image13.png"/><Relationship Id="rId4" Type="http://schemas.openxmlformats.org/officeDocument/2006/relationships/hyperlink" Target="http://www.njpsa.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surveymonkey.com/r/LO-STSNJ-230607"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www.nj.gov/education/legal/commissioner/2021/298-21.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nj.gov/education/legal/commissioner/2021/290-21.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86358"/>
            <a:ext cx="7772400" cy="1470025"/>
          </a:xfrm>
        </p:spPr>
        <p:txBody>
          <a:bodyPr>
            <a:normAutofit fontScale="90000"/>
          </a:bodyPr>
          <a:lstStyle/>
          <a:p>
            <a:br>
              <a:rPr lang="en-US" dirty="0"/>
            </a:br>
            <a:br>
              <a:rPr lang="en-US" dirty="0"/>
            </a:br>
            <a:endParaRPr lang="en-US" dirty="0"/>
          </a:p>
        </p:txBody>
      </p:sp>
      <p:sp>
        <p:nvSpPr>
          <p:cNvPr id="8" name="Rectangle 7"/>
          <p:cNvSpPr/>
          <p:nvPr/>
        </p:nvSpPr>
        <p:spPr>
          <a:xfrm>
            <a:off x="419099" y="3024951"/>
            <a:ext cx="8305800" cy="3293209"/>
          </a:xfrm>
          <a:prstGeom prst="rect">
            <a:avLst/>
          </a:prstGeom>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3B8EDE"/>
                </a:solidFill>
                <a:effectLst/>
                <a:uLnTx/>
                <a:uFillTx/>
                <a:latin typeface="Calibri"/>
                <a:ea typeface="+mn-ea"/>
                <a:cs typeface="+mn-cs"/>
              </a:rPr>
              <a:t>FERPA &amp; Mandated Reporter </a:t>
            </a:r>
            <a:r>
              <a:rPr kumimoji="0" lang="en-US" sz="3600" b="1" i="0" u="none" strike="noStrike" kern="1200" cap="none" spc="0" normalizeH="0" baseline="0" noProof="0">
                <a:ln>
                  <a:noFill/>
                </a:ln>
                <a:solidFill>
                  <a:srgbClr val="3B8EDE"/>
                </a:solidFill>
                <a:effectLst/>
                <a:uLnTx/>
                <a:uFillTx/>
                <a:latin typeface="Calibri"/>
                <a:ea typeface="+mn-ea"/>
                <a:cs typeface="+mn-cs"/>
              </a:rPr>
              <a:t>Issues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3B8EDE"/>
                </a:solidFill>
                <a:effectLst/>
                <a:uLnTx/>
                <a:uFillTx/>
                <a:latin typeface="Calibri"/>
                <a:ea typeface="+mn-ea"/>
                <a:cs typeface="+mn-cs"/>
              </a:rPr>
              <a:t>in </a:t>
            </a:r>
            <a:r>
              <a:rPr kumimoji="0" lang="en-US" sz="3600" b="1" i="0" u="none" strike="noStrike" kern="1200" cap="none" spc="0" normalizeH="0" baseline="0" noProof="0" dirty="0">
                <a:ln>
                  <a:noFill/>
                </a:ln>
                <a:solidFill>
                  <a:srgbClr val="3B8EDE"/>
                </a:solidFill>
                <a:effectLst/>
                <a:uLnTx/>
                <a:uFillTx/>
                <a:latin typeface="Calibri"/>
                <a:ea typeface="+mn-ea"/>
                <a:cs typeface="+mn-cs"/>
              </a:rPr>
              <a:t>School Law</a:t>
            </a:r>
          </a:p>
          <a:p>
            <a:pPr marL="0" marR="0" lvl="0" indent="0" algn="ctr" defTabSz="457200" rtl="0" eaLnBrk="0" fontAlgn="base" latinLnBrk="0" hangingPunct="0">
              <a:lnSpc>
                <a:spcPct val="100000"/>
              </a:lnSpc>
              <a:spcBef>
                <a:spcPct val="0"/>
              </a:spcBef>
              <a:spcAft>
                <a:spcPct val="0"/>
              </a:spcAft>
              <a:buClrTx/>
              <a:buSzTx/>
              <a:buFontTx/>
              <a:buNone/>
              <a:tabLst/>
              <a:defRPr/>
            </a:pPr>
            <a:endParaRPr lang="en-US" sz="3600" b="1" dirty="0">
              <a:solidFill>
                <a:srgbClr val="3B8EDE"/>
              </a:solidFill>
              <a:latin typeface="Calibri"/>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D87900"/>
                </a:solidFill>
                <a:effectLst/>
                <a:uLnTx/>
                <a:uFillTx/>
                <a:latin typeface="Calibri"/>
                <a:ea typeface="+mn-ea"/>
                <a:cs typeface="+mn-cs"/>
              </a:rPr>
              <a:t>June 7, 2023</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Sandra L. Jacques, Esq., LL.M.</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Assistant </a:t>
            </a:r>
            <a:r>
              <a:rPr lang="en-US" sz="2000" dirty="0">
                <a:solidFill>
                  <a:prstClr val="black"/>
                </a:solidFill>
                <a:latin typeface="Calibri" panose="020F0502020204030204" pitchFamily="34" charset="0"/>
              </a:rPr>
              <a:t>Director of Legal Education, FEA</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5" name="Picture 4">
            <a:extLst>
              <a:ext uri="{FF2B5EF4-FFF2-40B4-BE49-F238E27FC236}">
                <a16:creationId xmlns:a16="http://schemas.microsoft.com/office/drawing/2014/main" id="{EDC673AF-DAE0-4542-8B98-34E845841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379570"/>
            <a:ext cx="6705600" cy="1488165"/>
          </a:xfrm>
          <a:prstGeom prst="rect">
            <a:avLst/>
          </a:prstGeom>
        </p:spPr>
      </p:pic>
      <p:sp>
        <p:nvSpPr>
          <p:cNvPr id="9" name="Subtitle 2">
            <a:extLst>
              <a:ext uri="{FF2B5EF4-FFF2-40B4-BE49-F238E27FC236}">
                <a16:creationId xmlns:a16="http://schemas.microsoft.com/office/drawing/2014/main" id="{38F064BB-C452-9D4E-88F7-D98CC66EA9A0}"/>
              </a:ext>
            </a:extLst>
          </p:cNvPr>
          <p:cNvSpPr txBox="1">
            <a:spLocks/>
          </p:cNvSpPr>
          <p:nvPr/>
        </p:nvSpPr>
        <p:spPr>
          <a:xfrm>
            <a:off x="1510671" y="1611698"/>
            <a:ext cx="6122655" cy="9811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L</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aw,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E</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thics and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G</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overnance for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A</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ll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L</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eaders, including an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O</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verview of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N</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ew and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E</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merging Issues</a:t>
            </a:r>
            <a:endParaRPr kumimoji="0" lang="en-US" sz="2000" b="0" i="0" u="none" strike="noStrike" kern="1200" cap="none" spc="0" normalizeH="0" baseline="0" noProof="0" dirty="0">
              <a:ln>
                <a:noFill/>
              </a:ln>
              <a:solidFill>
                <a:prstClr val="white">
                  <a:lumMod val="50000"/>
                </a:prstClr>
              </a:solidFill>
              <a:effectLst/>
              <a:uLnTx/>
              <a:uFillTx/>
              <a:latin typeface="Calibri"/>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20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643316432"/>
      </p:ext>
    </p:extLst>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05C9C-5073-EE6C-3C24-BDEAF9322095}"/>
              </a:ext>
            </a:extLst>
          </p:cNvPr>
          <p:cNvSpPr>
            <a:spLocks noGrp="1"/>
          </p:cNvSpPr>
          <p:nvPr>
            <p:ph type="title"/>
          </p:nvPr>
        </p:nvSpPr>
        <p:spPr>
          <a:xfrm>
            <a:off x="457200" y="274638"/>
            <a:ext cx="8229600" cy="639762"/>
          </a:xfrm>
        </p:spPr>
        <p:txBody>
          <a:bodyPr>
            <a:normAutofit fontScale="90000"/>
          </a:bodyPr>
          <a:lstStyle/>
          <a:p>
            <a:r>
              <a:rPr lang="en-US" sz="2800" u="sng" dirty="0">
                <a:solidFill>
                  <a:srgbClr val="0056B3"/>
                </a:solidFill>
                <a:effectLst/>
                <a:latin typeface="Calibri" panose="020F0502020204030204" pitchFamily="34" charset="0"/>
                <a:ea typeface="Calibri" panose="020F0502020204030204" pitchFamily="34" charset="0"/>
                <a:cs typeface="Times New Roman" panose="02020603050405020304" pitchFamily="18" charset="0"/>
                <a:hlinkClick r:id="rId2"/>
              </a:rPr>
              <a:t>Yolette Severe v. New Jersey Department of Education, Office of Student Protection, 10/31/22, (#302-22)</a:t>
            </a:r>
            <a:endParaRPr lang="en-US" sz="6000" dirty="0"/>
          </a:p>
        </p:txBody>
      </p:sp>
      <p:sp>
        <p:nvSpPr>
          <p:cNvPr id="3" name="Content Placeholder 2">
            <a:extLst>
              <a:ext uri="{FF2B5EF4-FFF2-40B4-BE49-F238E27FC236}">
                <a16:creationId xmlns:a16="http://schemas.microsoft.com/office/drawing/2014/main" id="{B7F388E9-4A19-E400-1AAF-0DCD1E72812F}"/>
              </a:ext>
            </a:extLst>
          </p:cNvPr>
          <p:cNvSpPr>
            <a:spLocks noGrp="1"/>
          </p:cNvSpPr>
          <p:nvPr>
            <p:ph idx="1"/>
          </p:nvPr>
        </p:nvSpPr>
        <p:spPr>
          <a:xfrm>
            <a:off x="457200" y="1140431"/>
            <a:ext cx="8229600" cy="5342561"/>
          </a:xfrm>
        </p:spPr>
        <p:txBody>
          <a:bodyPr>
            <a:normAutofit fontScale="70000" lnSpcReduction="20000"/>
          </a:bodyPr>
          <a:lstStyle/>
          <a:p>
            <a:pPr marL="0" indent="0">
              <a:buNone/>
            </a:pPr>
            <a:r>
              <a:rPr lang="en-US" u="sng" dirty="0"/>
              <a:t>Facts</a:t>
            </a:r>
            <a:endParaRPr lang="en-US" dirty="0"/>
          </a:p>
          <a:p>
            <a:r>
              <a:rPr lang="en-US" dirty="0"/>
              <a:t>Petitioner was a school bus driver</a:t>
            </a:r>
          </a:p>
          <a:p>
            <a:r>
              <a:rPr lang="en-US" dirty="0"/>
              <a:t>A student was left on petitioner’s school bus at the end of one of her assigned bus routes on November 16, 2020. </a:t>
            </a:r>
          </a:p>
          <a:p>
            <a:r>
              <a:rPr lang="en-US" dirty="0"/>
              <a:t>Petitioner did not dispute that the child was left on the bus but contended that the student was never left alone. </a:t>
            </a:r>
          </a:p>
          <a:p>
            <a:pPr lvl="1"/>
            <a:r>
              <a:rPr lang="en-US" dirty="0"/>
              <a:t>Although petitioner contended that she had called each student’s name as they left the bus, she conceded that she had not conducted a visual walk-through to check for remaining students, and that after petitioner arrived at the bus parking lot, a student who had fallen asleep awoke and stood up; </a:t>
            </a:r>
          </a:p>
          <a:p>
            <a:pPr lvl="1"/>
            <a:r>
              <a:rPr lang="en-US" dirty="0"/>
              <a:t>Petitioner then drove the student back to their assigned school.</a:t>
            </a:r>
          </a:p>
          <a:p>
            <a:pPr lvl="1"/>
            <a:endParaRPr lang="en-US" dirty="0"/>
          </a:p>
          <a:p>
            <a:pPr marL="0" indent="0">
              <a:buNone/>
            </a:pPr>
            <a:r>
              <a:rPr lang="en-US" u="sng" dirty="0"/>
              <a:t>Holding</a:t>
            </a:r>
            <a:r>
              <a:rPr lang="en-US" dirty="0"/>
              <a:t>:</a:t>
            </a:r>
          </a:p>
          <a:p>
            <a:pPr marL="0" indent="0">
              <a:buNone/>
            </a:pPr>
            <a:r>
              <a:rPr lang="en-US" dirty="0"/>
              <a:t>“In accordance with N.J.S.A. 18A:39-29, if a school bus driver is found to have left a pupil on the bus at the end of a route, the driver’s school bus endorsement shall be suspended for six months for the first offense.”</a:t>
            </a:r>
            <a:endParaRPr lang="en-US" u="sng" dirty="0"/>
          </a:p>
        </p:txBody>
      </p:sp>
      <p:sp>
        <p:nvSpPr>
          <p:cNvPr id="4" name="Slide Number Placeholder 3">
            <a:extLst>
              <a:ext uri="{FF2B5EF4-FFF2-40B4-BE49-F238E27FC236}">
                <a16:creationId xmlns:a16="http://schemas.microsoft.com/office/drawing/2014/main" id="{E2E16819-10AE-35E8-1B8B-BC4690DB6842}"/>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10</a:t>
            </a:fld>
            <a:endParaRPr lang="en-US" dirty="0">
              <a:solidFill>
                <a:prstClr val="black">
                  <a:tint val="75000"/>
                </a:prstClr>
              </a:solidFill>
            </a:endParaRPr>
          </a:p>
        </p:txBody>
      </p:sp>
    </p:spTree>
    <p:extLst>
      <p:ext uri="{BB962C8B-B14F-4D97-AF65-F5344CB8AC3E}">
        <p14:creationId xmlns:p14="http://schemas.microsoft.com/office/powerpoint/2010/main" val="3327573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4CBE5-1970-964C-BFE4-614FF75E5B06}"/>
              </a:ext>
            </a:extLst>
          </p:cNvPr>
          <p:cNvSpPr>
            <a:spLocks noGrp="1"/>
          </p:cNvSpPr>
          <p:nvPr>
            <p:ph type="title"/>
          </p:nvPr>
        </p:nvSpPr>
        <p:spPr/>
        <p:txBody>
          <a:bodyPr/>
          <a:lstStyle/>
          <a:p>
            <a:r>
              <a:rPr lang="en-US" dirty="0"/>
              <a:t>Reporting requirements</a:t>
            </a:r>
          </a:p>
        </p:txBody>
      </p:sp>
    </p:spTree>
    <p:extLst>
      <p:ext uri="{BB962C8B-B14F-4D97-AF65-F5344CB8AC3E}">
        <p14:creationId xmlns:p14="http://schemas.microsoft.com/office/powerpoint/2010/main" val="2629827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p:txBody>
          <a:bodyPr/>
          <a:lstStyle/>
          <a:p>
            <a:pPr algn="ctr"/>
            <a:r>
              <a:rPr lang="en-US" altLang="en-US" u="sng" dirty="0"/>
              <a:t>Reporting Requirements</a:t>
            </a:r>
          </a:p>
        </p:txBody>
      </p:sp>
      <p:sp>
        <p:nvSpPr>
          <p:cNvPr id="2" name="Content Placeholder 1"/>
          <p:cNvSpPr>
            <a:spLocks noGrp="1"/>
          </p:cNvSpPr>
          <p:nvPr>
            <p:ph idx="1"/>
          </p:nvPr>
        </p:nvSpPr>
        <p:spPr/>
        <p:txBody>
          <a:bodyPr>
            <a:normAutofit fontScale="77500" lnSpcReduction="20000"/>
          </a:bodyPr>
          <a:lstStyle/>
          <a:p>
            <a:pPr>
              <a:buFont typeface="Arial" charset="0"/>
              <a:buChar char="•"/>
              <a:defRPr/>
            </a:pPr>
            <a:r>
              <a:rPr lang="en-US" dirty="0"/>
              <a:t>Staff must report whenever they suspect:</a:t>
            </a:r>
          </a:p>
          <a:p>
            <a:pPr lvl="1">
              <a:buFont typeface="Arial" charset="0"/>
              <a:buChar char="–"/>
              <a:defRPr/>
            </a:pPr>
            <a:r>
              <a:rPr lang="en-US" dirty="0"/>
              <a:t>HIB</a:t>
            </a:r>
          </a:p>
          <a:p>
            <a:pPr lvl="1">
              <a:buFont typeface="Arial" charset="0"/>
              <a:buChar char="–"/>
              <a:defRPr/>
            </a:pPr>
            <a:r>
              <a:rPr lang="en-US" dirty="0"/>
              <a:t>Dating violence</a:t>
            </a:r>
          </a:p>
          <a:p>
            <a:pPr lvl="1">
              <a:buFont typeface="Arial" charset="0"/>
              <a:buChar char="–"/>
              <a:defRPr/>
            </a:pPr>
            <a:r>
              <a:rPr lang="en-US" dirty="0"/>
              <a:t>Other forms of discrimination</a:t>
            </a:r>
          </a:p>
          <a:p>
            <a:pPr lvl="1"/>
            <a:r>
              <a:rPr lang="en-US" dirty="0"/>
              <a:t>Child abuse or neglect  </a:t>
            </a:r>
            <a:endParaRPr lang="en-US" sz="2400" dirty="0"/>
          </a:p>
          <a:p>
            <a:pPr lvl="1"/>
            <a:r>
              <a:rPr lang="en-US" dirty="0"/>
              <a:t>Missing children  </a:t>
            </a:r>
            <a:endParaRPr lang="en-US" sz="2400" dirty="0"/>
          </a:p>
          <a:p>
            <a:pPr lvl="1"/>
            <a:r>
              <a:rPr lang="en-US" dirty="0"/>
              <a:t>Sexual offenses</a:t>
            </a:r>
          </a:p>
          <a:p>
            <a:pPr lvl="1">
              <a:buFont typeface="Arial" charset="0"/>
              <a:buChar char="–"/>
              <a:defRPr/>
            </a:pPr>
            <a:r>
              <a:rPr lang="en-US" dirty="0"/>
              <a:t>Situations that present a danger to adults and/or students</a:t>
            </a:r>
          </a:p>
          <a:p>
            <a:pPr lvl="1">
              <a:buFont typeface="Arial" charset="0"/>
              <a:buChar char="–"/>
              <a:defRPr/>
            </a:pPr>
            <a:r>
              <a:rPr lang="en-US" dirty="0"/>
              <a:t>Situations that create a hostile educational environment for adults and/or students</a:t>
            </a:r>
          </a:p>
          <a:p>
            <a:pPr lvl="1">
              <a:buFont typeface="Arial" charset="0"/>
              <a:buChar char="–"/>
              <a:defRPr/>
            </a:pPr>
            <a:r>
              <a:rPr lang="en-US" dirty="0"/>
              <a:t>Weapons</a:t>
            </a:r>
          </a:p>
          <a:p>
            <a:pPr lvl="1">
              <a:buFont typeface="Arial" charset="0"/>
              <a:buChar char="–"/>
              <a:defRPr/>
            </a:pPr>
            <a:r>
              <a:rPr lang="en-US" dirty="0"/>
              <a:t>Threats</a:t>
            </a:r>
          </a:p>
          <a:p>
            <a:pPr lvl="1">
              <a:buFont typeface="Arial" charset="0"/>
              <a:buChar char="–"/>
              <a:defRPr/>
            </a:pPr>
            <a:r>
              <a:rPr lang="en-US" dirty="0"/>
              <a:t>Other criminal activity</a:t>
            </a:r>
          </a:p>
        </p:txBody>
      </p:sp>
      <p:sp>
        <p:nvSpPr>
          <p:cNvPr id="3" name="Slide Number Placeholder 2">
            <a:extLst>
              <a:ext uri="{FF2B5EF4-FFF2-40B4-BE49-F238E27FC236}">
                <a16:creationId xmlns:a16="http://schemas.microsoft.com/office/drawing/2014/main" id="{C8EE8497-7D89-AC4B-9DDA-D55E5F0B5236}"/>
              </a:ext>
            </a:extLst>
          </p:cNvPr>
          <p:cNvSpPr>
            <a:spLocks noGrp="1"/>
          </p:cNvSpPr>
          <p:nvPr>
            <p:ph type="sldNum" sz="quarter" idx="12"/>
          </p:nvPr>
        </p:nvSpPr>
        <p:spPr/>
        <p:txBody>
          <a:bodyPr/>
          <a:lstStyle/>
          <a:p>
            <a:fld id="{9E93D0FE-8476-4A09-A7CD-DD8621A3F255}"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63563"/>
          </a:xfrm>
          <a:noFill/>
          <a:ln>
            <a:noFill/>
          </a:ln>
        </p:spPr>
        <p:txBody>
          <a:bodyPr>
            <a:normAutofit fontScale="90000"/>
          </a:bodyPr>
          <a:lstStyle/>
          <a:p>
            <a:pPr algn="ctr"/>
            <a:r>
              <a:rPr lang="en-US" u="sng" dirty="0"/>
              <a:t>Staff Reporting to Outside Agencies</a:t>
            </a:r>
          </a:p>
        </p:txBody>
      </p:sp>
      <p:sp>
        <p:nvSpPr>
          <p:cNvPr id="3" name="Content Placeholder 2"/>
          <p:cNvSpPr>
            <a:spLocks noGrp="1"/>
          </p:cNvSpPr>
          <p:nvPr>
            <p:ph idx="1"/>
          </p:nvPr>
        </p:nvSpPr>
        <p:spPr>
          <a:xfrm>
            <a:off x="457200" y="1143001"/>
            <a:ext cx="8229600" cy="5440362"/>
          </a:xfrm>
        </p:spPr>
        <p:txBody>
          <a:bodyPr>
            <a:normAutofit fontScale="85000" lnSpcReduction="20000"/>
          </a:bodyPr>
          <a:lstStyle/>
          <a:p>
            <a:r>
              <a:rPr lang="en-US" dirty="0"/>
              <a:t>Child abuse or neglect:  </a:t>
            </a:r>
          </a:p>
          <a:p>
            <a:pPr lvl="1"/>
            <a:r>
              <a:rPr lang="en-US" dirty="0"/>
              <a:t>report to DCCP and law enforcement</a:t>
            </a:r>
          </a:p>
          <a:p>
            <a:r>
              <a:rPr lang="en-US" dirty="0"/>
              <a:t>Missing children:  </a:t>
            </a:r>
          </a:p>
          <a:p>
            <a:pPr lvl="1"/>
            <a:r>
              <a:rPr lang="en-US" dirty="0"/>
              <a:t>report to DCCP and law enforcement</a:t>
            </a:r>
          </a:p>
          <a:p>
            <a:r>
              <a:rPr lang="en-US" dirty="0"/>
              <a:t>Drug possession/distribution:  </a:t>
            </a:r>
          </a:p>
          <a:p>
            <a:pPr lvl="1"/>
            <a:r>
              <a:rPr lang="en-US" dirty="0"/>
              <a:t>report to law enforcement</a:t>
            </a:r>
          </a:p>
          <a:p>
            <a:r>
              <a:rPr lang="en-US" dirty="0"/>
              <a:t>Under the influence of alcohol or other drugs:  </a:t>
            </a:r>
          </a:p>
          <a:p>
            <a:pPr lvl="1"/>
            <a:r>
              <a:rPr lang="en-US" b="1" dirty="0"/>
              <a:t>may </a:t>
            </a:r>
            <a:r>
              <a:rPr lang="en-US" dirty="0"/>
              <a:t>report to law enforcement; </a:t>
            </a:r>
          </a:p>
          <a:p>
            <a:pPr lvl="1"/>
            <a:r>
              <a:rPr lang="en-US" b="1" dirty="0"/>
              <a:t>must </a:t>
            </a:r>
            <a:r>
              <a:rPr lang="en-US" dirty="0"/>
              <a:t>send for medical evaluation</a:t>
            </a:r>
          </a:p>
          <a:p>
            <a:r>
              <a:rPr lang="en-US" dirty="0"/>
              <a:t>Firearms/other weapon possession/use:  </a:t>
            </a:r>
          </a:p>
          <a:p>
            <a:pPr lvl="1"/>
            <a:r>
              <a:rPr lang="en-US" dirty="0"/>
              <a:t>report to law enforcement</a:t>
            </a:r>
          </a:p>
          <a:p>
            <a:r>
              <a:rPr lang="en-US" dirty="0"/>
              <a:t>Sexual offenses:  </a:t>
            </a:r>
          </a:p>
          <a:p>
            <a:pPr lvl="1"/>
            <a:r>
              <a:rPr lang="en-US" dirty="0"/>
              <a:t>report to law enforcement and DCPP</a:t>
            </a:r>
          </a:p>
          <a:p>
            <a:pPr lvl="1"/>
            <a:r>
              <a:rPr lang="en-US" dirty="0"/>
              <a:t>See Next Slide</a:t>
            </a:r>
          </a:p>
        </p:txBody>
      </p:sp>
      <p:sp>
        <p:nvSpPr>
          <p:cNvPr id="4" name="Slide Number Placeholder 3">
            <a:extLst>
              <a:ext uri="{FF2B5EF4-FFF2-40B4-BE49-F238E27FC236}">
                <a16:creationId xmlns:a16="http://schemas.microsoft.com/office/drawing/2014/main" id="{541D20C3-FD6E-0A41-BCD1-7A6584A2961C}"/>
              </a:ext>
            </a:extLst>
          </p:cNvPr>
          <p:cNvSpPr>
            <a:spLocks noGrp="1"/>
          </p:cNvSpPr>
          <p:nvPr>
            <p:ph type="sldNum" sz="quarter" idx="12"/>
          </p:nvPr>
        </p:nvSpPr>
        <p:spPr/>
        <p:txBody>
          <a:bodyPr/>
          <a:lstStyle/>
          <a:p>
            <a:fld id="{9E93D0FE-8476-4A09-A7CD-DD8621A3F255}" type="slidenum">
              <a:rPr lang="en-US" smtClean="0"/>
              <a:pPr/>
              <a:t>13</a:t>
            </a:fld>
            <a:endParaRPr lang="en-US" dirty="0"/>
          </a:p>
        </p:txBody>
      </p:sp>
    </p:spTree>
    <p:extLst>
      <p:ext uri="{BB962C8B-B14F-4D97-AF65-F5344CB8AC3E}">
        <p14:creationId xmlns:p14="http://schemas.microsoft.com/office/powerpoint/2010/main" val="1655039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4"/>
          <p:cNvSpPr txBox="1">
            <a:spLocks noGrp="1"/>
          </p:cNvSpPr>
          <p:nvPr>
            <p:ph type="title"/>
          </p:nvPr>
        </p:nvSpPr>
        <p:spPr>
          <a:xfrm>
            <a:off x="457200" y="274639"/>
            <a:ext cx="8229600" cy="1143000"/>
          </a:xfrm>
          <a:prstGeom prst="rect">
            <a:avLst/>
          </a:prstGeom>
          <a:noFill/>
          <a:ln>
            <a:noFill/>
          </a:ln>
        </p:spPr>
        <p:txBody>
          <a:bodyPr spcFirstLastPara="1" vert="horz" wrap="square" lIns="91425" tIns="45700" rIns="91425" bIns="45700" rtlCol="0" anchor="ctr" anchorCtr="0">
            <a:noAutofit/>
          </a:bodyPr>
          <a:lstStyle/>
          <a:p>
            <a:pPr>
              <a:lnSpc>
                <a:spcPct val="90000"/>
              </a:lnSpc>
              <a:spcBef>
                <a:spcPts val="0"/>
              </a:spcBef>
              <a:buClr>
                <a:schemeClr val="dk1"/>
              </a:buClr>
              <a:buSzPts val="4800"/>
            </a:pPr>
            <a:r>
              <a:rPr lang="en-US" sz="4800" dirty="0"/>
              <a:t>NJ Mandatory Report Offenses</a:t>
            </a:r>
            <a:endParaRPr sz="4800" dirty="0"/>
          </a:p>
        </p:txBody>
      </p:sp>
      <p:sp>
        <p:nvSpPr>
          <p:cNvPr id="313" name="Google Shape;313;p44"/>
          <p:cNvSpPr txBox="1">
            <a:spLocks noGrp="1"/>
          </p:cNvSpPr>
          <p:nvPr>
            <p:ph idx="1"/>
          </p:nvPr>
        </p:nvSpPr>
        <p:spPr>
          <a:xfrm>
            <a:off x="457200" y="1600200"/>
            <a:ext cx="8229600" cy="4876800"/>
          </a:xfrm>
          <a:prstGeom prst="rect">
            <a:avLst/>
          </a:prstGeom>
          <a:noFill/>
          <a:ln>
            <a:noFill/>
          </a:ln>
        </p:spPr>
        <p:txBody>
          <a:bodyPr spcFirstLastPara="1" vert="horz" wrap="square" lIns="91425" tIns="45700" rIns="91425" bIns="45700" rtlCol="0" anchor="t" anchorCtr="0">
            <a:noAutofit/>
          </a:bodyPr>
          <a:lstStyle/>
          <a:p>
            <a:pPr>
              <a:lnSpc>
                <a:spcPct val="80000"/>
              </a:lnSpc>
              <a:spcBef>
                <a:spcPts val="640"/>
              </a:spcBef>
              <a:buClr>
                <a:schemeClr val="dk1"/>
              </a:buClr>
              <a:buSzPts val="3200"/>
            </a:pPr>
            <a:r>
              <a:rPr lang="en-US" b="1"/>
              <a:t>Sexual Offenses </a:t>
            </a:r>
            <a:r>
              <a:rPr lang="en-US"/>
              <a:t>– school employee in the course of his/her employment has reason to believe that a crime involving sexual penetration or criminal sexual contact has been committed on school grounds, or by or against a student during school operating hours or during school-related functions or activities.</a:t>
            </a:r>
            <a:br>
              <a:rPr lang="en-US" sz="1280"/>
            </a:br>
            <a:endParaRPr sz="1280"/>
          </a:p>
        </p:txBody>
      </p:sp>
      <p:sp>
        <p:nvSpPr>
          <p:cNvPr id="314" name="Google Shape;314;p44"/>
          <p:cNvSpPr txBox="1">
            <a:spLocks noGrp="1"/>
          </p:cNvSpPr>
          <p:nvPr>
            <p:ph type="sldNum" sz="quarter" idx="12"/>
          </p:nvPr>
        </p:nvSpPr>
        <p:spPr>
          <a:prstGeom prst="rect">
            <a:avLst/>
          </a:prstGeom>
          <a:noFill/>
          <a:ln>
            <a:noFill/>
          </a:ln>
        </p:spPr>
        <p:txBody>
          <a:bodyPr spcFirstLastPara="1" vert="horz" wrap="square" lIns="91425" tIns="45700" rIns="91425" bIns="45700" rtlCol="0" anchor="ctr" anchorCtr="0">
            <a:noAutofit/>
          </a:bodyPr>
          <a:lstStyle/>
          <a:p>
            <a:pPr>
              <a:buClr>
                <a:srgbClr val="888888"/>
              </a:buClr>
              <a:buSzPts val="1200"/>
            </a:pPr>
            <a:fld id="{00000000-1234-1234-1234-123412341234}" type="slidenum">
              <a:rPr lang="en-US"/>
              <a:pPr>
                <a:buClr>
                  <a:srgbClr val="888888"/>
                </a:buClr>
                <a:buSzPts val="1200"/>
              </a:pPr>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5"/>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90000"/>
              </a:lnSpc>
              <a:spcBef>
                <a:spcPts val="0"/>
              </a:spcBef>
              <a:buClr>
                <a:schemeClr val="dk1"/>
              </a:buClr>
              <a:buSzPts val="4000"/>
            </a:pPr>
            <a:r>
              <a:rPr lang="en-US" dirty="0"/>
              <a:t>NJ Age of Consent and </a:t>
            </a:r>
            <a:br>
              <a:rPr lang="en-US" dirty="0"/>
            </a:br>
            <a:r>
              <a:rPr lang="en-US" dirty="0"/>
              <a:t>Criminal Sexual Contact</a:t>
            </a:r>
            <a:endParaRPr dirty="0"/>
          </a:p>
        </p:txBody>
      </p:sp>
      <p:sp>
        <p:nvSpPr>
          <p:cNvPr id="320" name="Google Shape;320;p45"/>
          <p:cNvSpPr txBox="1">
            <a:spLocks noGrp="1"/>
          </p:cNvSpPr>
          <p:nvPr>
            <p:ph idx="1"/>
          </p:nvPr>
        </p:nvSpPr>
        <p:spPr>
          <a:xfrm>
            <a:off x="457200" y="1905640"/>
            <a:ext cx="8229600" cy="4333539"/>
          </a:xfrm>
          <a:prstGeom prst="rect">
            <a:avLst/>
          </a:prstGeom>
          <a:noFill/>
          <a:ln>
            <a:noFill/>
          </a:ln>
        </p:spPr>
        <p:txBody>
          <a:bodyPr spcFirstLastPara="1" vert="horz" wrap="square" lIns="91425" tIns="45700" rIns="91425" bIns="45700" rtlCol="0" anchor="t" anchorCtr="0">
            <a:noAutofit/>
          </a:bodyPr>
          <a:lstStyle/>
          <a:p>
            <a:pPr marL="228594" indent="-228594">
              <a:lnSpc>
                <a:spcPct val="70000"/>
              </a:lnSpc>
              <a:spcBef>
                <a:spcPts val="0"/>
              </a:spcBef>
              <a:buClr>
                <a:schemeClr val="dk1"/>
              </a:buClr>
              <a:buSzPts val="3060"/>
            </a:pPr>
            <a:r>
              <a:rPr lang="en-US" sz="3060" dirty="0"/>
              <a:t>Situations may arise between high school freshmen and seniors</a:t>
            </a:r>
            <a:endParaRPr dirty="0"/>
          </a:p>
          <a:p>
            <a:pPr marL="228594" indent="-228594">
              <a:lnSpc>
                <a:spcPct val="70000"/>
              </a:lnSpc>
              <a:spcBef>
                <a:spcPts val="1600"/>
              </a:spcBef>
              <a:buClr>
                <a:schemeClr val="dk1"/>
              </a:buClr>
              <a:buSzPts val="3060"/>
            </a:pPr>
            <a:r>
              <a:rPr lang="en-US" sz="3060" dirty="0"/>
              <a:t>Note that children under age 13 cannot consent</a:t>
            </a:r>
            <a:endParaRPr dirty="0"/>
          </a:p>
          <a:p>
            <a:pPr marL="228594" indent="-228594">
              <a:lnSpc>
                <a:spcPct val="70000"/>
              </a:lnSpc>
              <a:spcBef>
                <a:spcPts val="1600"/>
              </a:spcBef>
              <a:buClr>
                <a:schemeClr val="dk1"/>
              </a:buClr>
              <a:buSzPts val="3060"/>
            </a:pPr>
            <a:r>
              <a:rPr lang="en-US" sz="3060" dirty="0"/>
              <a:t>Students between 13 and 16 cannot consent to anyone who is more than 4 years older</a:t>
            </a:r>
            <a:endParaRPr dirty="0"/>
          </a:p>
          <a:p>
            <a:pPr marL="228594" indent="-228594">
              <a:lnSpc>
                <a:spcPct val="70000"/>
              </a:lnSpc>
              <a:spcBef>
                <a:spcPts val="1600"/>
              </a:spcBef>
              <a:buClr>
                <a:schemeClr val="dk1"/>
              </a:buClr>
              <a:buSzPts val="3060"/>
            </a:pPr>
            <a:r>
              <a:rPr lang="en-US" sz="3060" dirty="0"/>
              <a:t>No student of any age can consent to sexual relations with a school employee</a:t>
            </a:r>
            <a:endParaRPr dirty="0"/>
          </a:p>
          <a:p>
            <a:pPr marL="228594" indent="-228594">
              <a:lnSpc>
                <a:spcPct val="70000"/>
              </a:lnSpc>
              <a:spcBef>
                <a:spcPts val="1600"/>
              </a:spcBef>
              <a:buClr>
                <a:schemeClr val="dk1"/>
              </a:buClr>
              <a:buSzPts val="3060"/>
            </a:pPr>
            <a:r>
              <a:rPr lang="en-US" sz="3060" dirty="0"/>
              <a:t>Some students with disabilities are incapable of consent</a:t>
            </a:r>
            <a:endParaRPr dirty="0"/>
          </a:p>
          <a:p>
            <a:pPr marL="228594" indent="-77469">
              <a:lnSpc>
                <a:spcPct val="70000"/>
              </a:lnSpc>
              <a:spcBef>
                <a:spcPts val="1600"/>
              </a:spcBef>
              <a:buClr>
                <a:schemeClr val="dk1"/>
              </a:buClr>
              <a:buSzPts val="2380"/>
              <a:buNone/>
            </a:pPr>
            <a:endParaRPr sz="2380" dirty="0"/>
          </a:p>
        </p:txBody>
      </p:sp>
      <p:sp>
        <p:nvSpPr>
          <p:cNvPr id="321" name="Google Shape;321;p45"/>
          <p:cNvSpPr txBox="1">
            <a:spLocks noGrp="1"/>
          </p:cNvSpPr>
          <p:nvPr>
            <p:ph type="sldNum" sz="quarter" idx="12"/>
          </p:nvPr>
        </p:nvSpPr>
        <p:spPr>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No need to confront harasser before reporting</a:t>
            </a:r>
          </a:p>
          <a:p>
            <a:r>
              <a:rPr lang="en-US" dirty="0"/>
              <a:t>At school, staff members should</a:t>
            </a:r>
          </a:p>
          <a:p>
            <a:pPr lvl="1"/>
            <a:r>
              <a:rPr lang="en-US" dirty="0"/>
              <a:t>Report to Affirmative Action Officer (AAO)</a:t>
            </a:r>
          </a:p>
          <a:p>
            <a:pPr lvl="1"/>
            <a:r>
              <a:rPr lang="en-US" dirty="0"/>
              <a:t>Report to Supervisor or Another Administrator (as per policy)</a:t>
            </a:r>
          </a:p>
        </p:txBody>
      </p:sp>
      <p:sp>
        <p:nvSpPr>
          <p:cNvPr id="2" name="Title 1"/>
          <p:cNvSpPr>
            <a:spLocks noGrp="1"/>
          </p:cNvSpPr>
          <p:nvPr>
            <p:ph type="title"/>
          </p:nvPr>
        </p:nvSpPr>
        <p:spPr/>
        <p:txBody>
          <a:bodyPr>
            <a:normAutofit fontScale="90000"/>
          </a:bodyPr>
          <a:lstStyle/>
          <a:p>
            <a:r>
              <a:rPr lang="en-US" u="sng" dirty="0"/>
              <a:t>Reporting Discrimination / Harassment</a:t>
            </a:r>
          </a:p>
        </p:txBody>
      </p:sp>
      <p:sp>
        <p:nvSpPr>
          <p:cNvPr id="6" name="Slide Number Placeholder 5"/>
          <p:cNvSpPr>
            <a:spLocks noGrp="1"/>
          </p:cNvSpPr>
          <p:nvPr>
            <p:ph type="sldNum" sz="quarter" idx="12"/>
          </p:nvPr>
        </p:nvSpPr>
        <p:spPr/>
        <p:txBody>
          <a:bodyPr/>
          <a:lstStyle/>
          <a:p>
            <a:pPr>
              <a:defRPr/>
            </a:pPr>
            <a:fld id="{E443D2D3-79D4-425E-A51E-1C8F275C5E7B}"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8512"/>
            <a:ext cx="8229600" cy="5514850"/>
          </a:xfrm>
        </p:spPr>
        <p:txBody>
          <a:bodyPr>
            <a:normAutofit fontScale="85000" lnSpcReduction="20000"/>
          </a:bodyPr>
          <a:lstStyle/>
          <a:p>
            <a:r>
              <a:rPr lang="en-US" dirty="0"/>
              <a:t>Ensure that district is in compliance with all Discrimination Laws, including requirements regarding:</a:t>
            </a:r>
          </a:p>
          <a:p>
            <a:pPr lvl="1"/>
            <a:r>
              <a:rPr lang="en-US" dirty="0"/>
              <a:t>Reporting and investigation of sexual harassment complaints by students and staff</a:t>
            </a:r>
          </a:p>
          <a:p>
            <a:pPr lvl="1"/>
            <a:r>
              <a:rPr lang="en-US" dirty="0"/>
              <a:t>Training of staff</a:t>
            </a:r>
          </a:p>
          <a:p>
            <a:pPr lvl="1"/>
            <a:r>
              <a:rPr lang="en-US" dirty="0"/>
              <a:t>Enactment of required policies, procedures, notifications</a:t>
            </a:r>
          </a:p>
          <a:p>
            <a:pPr lvl="1"/>
            <a:r>
              <a:rPr lang="en-US" dirty="0"/>
              <a:t>Coordinating Discrimination Laws compliance with other statutory requirements (bullying, dating violence, IDEIA)</a:t>
            </a:r>
          </a:p>
          <a:p>
            <a:endParaRPr lang="en-US" dirty="0"/>
          </a:p>
          <a:p>
            <a:r>
              <a:rPr lang="en-US" dirty="0"/>
              <a:t>Ensure that district has procedures to address all other forms of discrimination, and implements all other aspects of N.J.A.C. 6A:7</a:t>
            </a:r>
          </a:p>
          <a:p>
            <a:endParaRPr lang="en-US" dirty="0"/>
          </a:p>
          <a:p>
            <a:r>
              <a:rPr lang="en-US" dirty="0"/>
              <a:t>Employers have legal duty to investigate complaints of harassment/discrimination</a:t>
            </a:r>
          </a:p>
          <a:p>
            <a:pPr lvl="1"/>
            <a:endParaRPr lang="en-US" dirty="0"/>
          </a:p>
          <a:p>
            <a:endParaRPr lang="en-US" dirty="0"/>
          </a:p>
        </p:txBody>
      </p:sp>
      <p:sp>
        <p:nvSpPr>
          <p:cNvPr id="2" name="Title 1"/>
          <p:cNvSpPr>
            <a:spLocks noGrp="1"/>
          </p:cNvSpPr>
          <p:nvPr>
            <p:ph type="title"/>
          </p:nvPr>
        </p:nvSpPr>
        <p:spPr>
          <a:xfrm>
            <a:off x="457200" y="274638"/>
            <a:ext cx="8229600" cy="362360"/>
          </a:xfrm>
        </p:spPr>
        <p:txBody>
          <a:bodyPr>
            <a:normAutofit fontScale="90000"/>
          </a:bodyPr>
          <a:lstStyle/>
          <a:p>
            <a:r>
              <a:rPr lang="en-US" u="sng" dirty="0"/>
              <a:t>Role of Affirmative Action Officer</a:t>
            </a:r>
          </a:p>
        </p:txBody>
      </p:sp>
      <p:sp>
        <p:nvSpPr>
          <p:cNvPr id="6" name="Slide Number Placeholder 5"/>
          <p:cNvSpPr>
            <a:spLocks noGrp="1"/>
          </p:cNvSpPr>
          <p:nvPr>
            <p:ph type="sldNum" sz="quarter" idx="12"/>
          </p:nvPr>
        </p:nvSpPr>
        <p:spPr/>
        <p:txBody>
          <a:bodyPr/>
          <a:lstStyle/>
          <a:p>
            <a:pPr>
              <a:defRPr/>
            </a:pPr>
            <a:fld id="{E443D2D3-79D4-425E-A51E-1C8F275C5E7B}"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a:xfrm>
            <a:off x="457200" y="1752600"/>
            <a:ext cx="8229600" cy="4373563"/>
          </a:xfrm>
        </p:spPr>
        <p:txBody>
          <a:bodyPr>
            <a:normAutofit fontScale="85000" lnSpcReduction="20000"/>
          </a:bodyPr>
          <a:lstStyle/>
          <a:p>
            <a:pPr marL="800100" indent="-457200"/>
            <a:r>
              <a:rPr lang="en-US" sz="2800" dirty="0"/>
              <a:t>Must report immediately to appropriate SD personnel</a:t>
            </a:r>
          </a:p>
          <a:p>
            <a:pPr marL="1200141" lvl="1" indent="-457200"/>
            <a:r>
              <a:rPr lang="en-US" sz="2400" dirty="0"/>
              <a:t>Not for you to “just handle”</a:t>
            </a:r>
          </a:p>
          <a:p>
            <a:pPr marL="1200141" lvl="1" indent="-457200"/>
            <a:r>
              <a:rPr lang="en-US" sz="2400" dirty="0"/>
              <a:t>For potential HIB’s – required by law to verbally report the same school day, and file the written report within 2 school days.</a:t>
            </a:r>
          </a:p>
          <a:p>
            <a:pPr marL="1200141" lvl="1" indent="-457200"/>
            <a:r>
              <a:rPr lang="en-US" sz="2400" dirty="0"/>
              <a:t>As of July 2022, Form 338 required to be completed by the staff member</a:t>
            </a:r>
          </a:p>
          <a:p>
            <a:pPr marL="1200141" lvl="1" indent="-457200"/>
            <a:endParaRPr lang="en-US" sz="2400" dirty="0"/>
          </a:p>
          <a:p>
            <a:r>
              <a:rPr lang="en-US" dirty="0"/>
              <a:t>School Bus Example</a:t>
            </a:r>
          </a:p>
          <a:p>
            <a:pPr lvl="1"/>
            <a:r>
              <a:rPr lang="en-US" dirty="0"/>
              <a:t>Boys at the back make lewd and explicit comments about female anatomy</a:t>
            </a:r>
          </a:p>
          <a:p>
            <a:pPr lvl="1"/>
            <a:r>
              <a:rPr lang="en-US" dirty="0"/>
              <a:t>Girls at the front of the process dread riding the bus and being near these boys in school, and are obviously uncomfortable hearing the boys’ comments.</a:t>
            </a:r>
          </a:p>
          <a:p>
            <a:pPr marL="800100" indent="-457200"/>
            <a:endParaRPr lang="en-US" sz="2800" dirty="0"/>
          </a:p>
        </p:txBody>
      </p:sp>
      <p:sp>
        <p:nvSpPr>
          <p:cNvPr id="241666" name="Rectangle 2"/>
          <p:cNvSpPr>
            <a:spLocks noGrp="1" noRot="1" noChangeArrowheads="1"/>
          </p:cNvSpPr>
          <p:nvPr>
            <p:ph type="title"/>
          </p:nvPr>
        </p:nvSpPr>
        <p:spPr/>
        <p:txBody>
          <a:bodyPr>
            <a:normAutofit/>
          </a:bodyPr>
          <a:lstStyle/>
          <a:p>
            <a:pPr eaLnBrk="1" fontAlgn="auto" hangingPunct="1">
              <a:spcAft>
                <a:spcPts val="0"/>
              </a:spcAft>
              <a:defRPr/>
            </a:pPr>
            <a:r>
              <a:rPr lang="en-US" u="sng" dirty="0"/>
              <a:t>HIB / Code of Conduct Reporting</a:t>
            </a:r>
          </a:p>
        </p:txBody>
      </p:sp>
      <p:sp>
        <p:nvSpPr>
          <p:cNvPr id="53253"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FF49078-DC11-40A0-835B-8E7760C5EF05}"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“Pass the Trash” Legislation</a:t>
            </a:r>
          </a:p>
        </p:txBody>
      </p:sp>
      <p:sp>
        <p:nvSpPr>
          <p:cNvPr id="3" name="Content Placeholder 2"/>
          <p:cNvSpPr>
            <a:spLocks noGrp="1"/>
          </p:cNvSpPr>
          <p:nvPr>
            <p:ph idx="1"/>
          </p:nvPr>
        </p:nvSpPr>
        <p:spPr/>
        <p:txBody>
          <a:bodyPr>
            <a:normAutofit lnSpcReduction="10000"/>
          </a:bodyPr>
          <a:lstStyle/>
          <a:p>
            <a:r>
              <a:rPr lang="en-US" dirty="0"/>
              <a:t>P.L. 2018, c.5 – Requires school districts, charter schools, nonpublic schools and contracted services providers working with school districts to determine if prospective employees have pending or substantiated allegations of child abuse or sexual misconduct over the past 20 years.</a:t>
            </a:r>
          </a:p>
          <a:p>
            <a:r>
              <a:rPr lang="en-US" dirty="0"/>
              <a:t>Signed April 11, 2018</a:t>
            </a:r>
          </a:p>
          <a:p>
            <a:r>
              <a:rPr lang="en-US" dirty="0"/>
              <a:t>Effective June 1, 2018</a:t>
            </a:r>
          </a:p>
        </p:txBody>
      </p:sp>
      <p:sp>
        <p:nvSpPr>
          <p:cNvPr id="9" name="Slide Number Placeholder 8"/>
          <p:cNvSpPr>
            <a:spLocks noGrp="1"/>
          </p:cNvSpPr>
          <p:nvPr>
            <p:ph type="sldNum" sz="quarter" idx="12"/>
          </p:nvPr>
        </p:nvSpPr>
        <p:spPr/>
        <p:txBody>
          <a:bodyPr/>
          <a:lstStyle/>
          <a:p>
            <a:pPr>
              <a:defRPr/>
            </a:pPr>
            <a:fld id="{E443D2D3-79D4-425E-A51E-1C8F275C5E7B}" type="slidenum">
              <a:rPr lang="en-US" smtClean="0"/>
              <a:pPr>
                <a:defRPr/>
              </a:pPr>
              <a:t>19</a:t>
            </a:fld>
            <a:endParaRPr lang="en-US" dirty="0"/>
          </a:p>
        </p:txBody>
      </p:sp>
    </p:spTree>
    <p:extLst>
      <p:ext uri="{BB962C8B-B14F-4D97-AF65-F5344CB8AC3E}">
        <p14:creationId xmlns:p14="http://schemas.microsoft.com/office/powerpoint/2010/main" val="3005997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DISCLAIMER</a:t>
            </a:r>
          </a:p>
        </p:txBody>
      </p:sp>
      <p:sp>
        <p:nvSpPr>
          <p:cNvPr id="3" name="Content Placeholder 2"/>
          <p:cNvSpPr>
            <a:spLocks noGrp="1"/>
          </p:cNvSpPr>
          <p:nvPr>
            <p:ph idx="1"/>
          </p:nvPr>
        </p:nvSpPr>
        <p:spPr/>
        <p:txBody>
          <a:bodyPr/>
          <a:lstStyle/>
          <a:p>
            <a:pPr marL="0" indent="0" algn="ctr">
              <a:buNone/>
            </a:pPr>
            <a:r>
              <a:rPr lang="en-US" sz="2200" dirty="0"/>
              <a:t>This presentation is intended as a summary of law only and is not meant as legal advice. Please consult your attorney to obtain legal advice.</a:t>
            </a:r>
          </a:p>
          <a:p>
            <a:pPr marL="0" indent="0" algn="ctr">
              <a:buNone/>
            </a:pPr>
            <a:endParaRPr lang="en-US" sz="2200" dirty="0"/>
          </a:p>
          <a:p>
            <a:pPr marL="0" indent="0" algn="ctr">
              <a:buNone/>
            </a:pPr>
            <a:endParaRPr lang="en-US" sz="2200" dirty="0"/>
          </a:p>
          <a:p>
            <a:pPr marL="0" indent="0" algn="ctr">
              <a:buNone/>
            </a:pPr>
            <a:endParaRPr lang="en-US" sz="2200" dirty="0"/>
          </a:p>
          <a:p>
            <a:pPr marL="0" indent="0" algn="ctr">
              <a:buNone/>
            </a:pPr>
            <a:endParaRPr lang="en-US" sz="2200" dirty="0"/>
          </a:p>
          <a:p>
            <a:pPr marL="0" indent="0" algn="ctr">
              <a:buNone/>
            </a:pPr>
            <a:r>
              <a:rPr lang="en-US" sz="2000" dirty="0"/>
              <a:t>Participants are authorized to use the LEGAL ONE materials provided in this training to offer turnkey training within the respective participant's school district or place of employment, provided that participants provide proper credit to LEGAL ONE for having developed said materials and further provided that such turnkey training is offered at no charge.</a:t>
            </a:r>
          </a:p>
          <a:p>
            <a:pPr marL="0" indent="0" algn="ctr">
              <a:buNone/>
            </a:pPr>
            <a:endParaRPr lang="en-US" sz="2200" dirty="0"/>
          </a:p>
        </p:txBody>
      </p:sp>
      <p:sp>
        <p:nvSpPr>
          <p:cNvPr id="4" name="Slide Number Placeholder 3">
            <a:extLst>
              <a:ext uri="{FF2B5EF4-FFF2-40B4-BE49-F238E27FC236}">
                <a16:creationId xmlns:a16="http://schemas.microsoft.com/office/drawing/2014/main" id="{94191B65-4F19-DB4D-AB0C-8EFAA9351167}"/>
              </a:ext>
            </a:extLst>
          </p:cNvPr>
          <p:cNvSpPr>
            <a:spLocks noGrp="1"/>
          </p:cNvSpPr>
          <p:nvPr>
            <p:ph type="sldNum" sz="quarter" idx="12"/>
          </p:nvPr>
        </p:nvSpPr>
        <p:spPr/>
        <p:txBody>
          <a:bodyPr/>
          <a:lstStyle/>
          <a:p>
            <a:pPr defTabSz="457189">
              <a:defRPr/>
            </a:pPr>
            <a:fld id="{E443D2D3-79D4-425E-A51E-1C8F275C5E7B}" type="slidenum">
              <a:rPr lang="en-US">
                <a:solidFill>
                  <a:prstClr val="black">
                    <a:lumMod val="50000"/>
                    <a:lumOff val="50000"/>
                  </a:prstClr>
                </a:solidFill>
                <a:latin typeface="Calibri"/>
              </a:rPr>
              <a:pPr defTabSz="457189">
                <a:defRPr/>
              </a:pPr>
              <a:t>2</a:t>
            </a:fld>
            <a:endParaRPr lang="en-US" dirty="0">
              <a:solidFill>
                <a:prstClr val="black">
                  <a:lumMod val="50000"/>
                  <a:lumOff val="50000"/>
                </a:prstClr>
              </a:solidFill>
              <a:latin typeface="Calibri"/>
            </a:endParaRPr>
          </a:p>
        </p:txBody>
      </p:sp>
      <p:pic>
        <p:nvPicPr>
          <p:cNvPr id="1026" name="Picture 2" descr="C:\Users\tmoore\AppData\Local\Microsoft\Windows\Temporary Internet Files\Content.IE5\8YGQJA2R\MC900318880[2].wmf"/>
          <p:cNvPicPr>
            <a:picLocks noChangeAspect="1" noChangeArrowheads="1"/>
          </p:cNvPicPr>
          <p:nvPr/>
        </p:nvPicPr>
        <p:blipFill>
          <a:blip r:embed="rId2" cstate="print"/>
          <a:srcRect/>
          <a:stretch>
            <a:fillRect/>
          </a:stretch>
        </p:blipFill>
        <p:spPr bwMode="auto">
          <a:xfrm>
            <a:off x="3931920" y="2959895"/>
            <a:ext cx="1280160" cy="1121664"/>
          </a:xfrm>
          <a:prstGeom prst="rect">
            <a:avLst/>
          </a:prstGeom>
          <a:noFill/>
        </p:spPr>
      </p:pic>
    </p:spTree>
    <p:extLst>
      <p:ext uri="{BB962C8B-B14F-4D97-AF65-F5344CB8AC3E}">
        <p14:creationId xmlns:p14="http://schemas.microsoft.com/office/powerpoint/2010/main" val="1299438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343" y="186178"/>
            <a:ext cx="7543800" cy="502192"/>
          </a:xfrm>
        </p:spPr>
        <p:txBody>
          <a:bodyPr>
            <a:normAutofit fontScale="90000"/>
          </a:bodyPr>
          <a:lstStyle/>
          <a:p>
            <a:pPr marL="484632" algn="ctr" eaLnBrk="1" fontAlgn="auto" hangingPunct="1">
              <a:spcAft>
                <a:spcPts val="0"/>
              </a:spcAft>
              <a:defRPr/>
            </a:pPr>
            <a:r>
              <a:rPr lang="en-US" sz="4000" b="1" u="sng" dirty="0"/>
              <a:t>What is Your Chain of Command?</a:t>
            </a:r>
          </a:p>
        </p:txBody>
      </p:sp>
      <p:sp>
        <p:nvSpPr>
          <p:cNvPr id="16386" name="Content Placeholder 2"/>
          <p:cNvSpPr>
            <a:spLocks noGrp="1"/>
          </p:cNvSpPr>
          <p:nvPr>
            <p:ph idx="1"/>
          </p:nvPr>
        </p:nvSpPr>
        <p:spPr>
          <a:xfrm>
            <a:off x="457200" y="883578"/>
            <a:ext cx="8229600" cy="5379267"/>
          </a:xfrm>
        </p:spPr>
        <p:txBody>
          <a:bodyPr>
            <a:normAutofit/>
          </a:bodyPr>
          <a:lstStyle/>
          <a:p>
            <a:pPr marL="57150" indent="0">
              <a:buNone/>
            </a:pPr>
            <a:r>
              <a:rPr lang="en-US" dirty="0"/>
              <a:t>How would your staff answer the following questions?  Do they know the correct answers?</a:t>
            </a:r>
          </a:p>
          <a:p>
            <a:pPr marL="514350" indent="-457200"/>
            <a:endParaRPr lang="en-US" dirty="0"/>
          </a:p>
          <a:p>
            <a:pPr marL="514350" indent="-457200"/>
            <a:r>
              <a:rPr lang="en-US" dirty="0"/>
              <a:t>What types of issues need to be discussed with your Supervisor?</a:t>
            </a:r>
          </a:p>
          <a:p>
            <a:pPr marL="514350" indent="-457200"/>
            <a:endParaRPr lang="en-US" dirty="0"/>
          </a:p>
          <a:p>
            <a:pPr marL="514350" indent="-457200"/>
            <a:r>
              <a:rPr lang="en-US" dirty="0"/>
              <a:t>Who do you go to when you feel that something is not right?  Why?</a:t>
            </a:r>
          </a:p>
          <a:p>
            <a:pPr marL="514350" indent="-457200"/>
            <a:endParaRPr lang="en-US" dirty="0"/>
          </a:p>
          <a:p>
            <a:pPr marL="57159" indent="0">
              <a:buNone/>
            </a:pPr>
            <a:endParaRPr lang="en-US" dirty="0"/>
          </a:p>
        </p:txBody>
      </p:sp>
      <p:sp>
        <p:nvSpPr>
          <p:cNvPr id="6" name="Slide Number Placeholder 5"/>
          <p:cNvSpPr>
            <a:spLocks noGrp="1"/>
          </p:cNvSpPr>
          <p:nvPr>
            <p:ph type="sldNum" sz="quarter" idx="12"/>
          </p:nvPr>
        </p:nvSpPr>
        <p:spPr/>
        <p:txBody>
          <a:bodyPr/>
          <a:lstStyle/>
          <a:p>
            <a:pPr>
              <a:defRPr/>
            </a:pPr>
            <a:fld id="{E443D2D3-79D4-425E-A51E-1C8F275C5E7B}" type="slidenum">
              <a:rPr lang="en-US" smtClean="0"/>
              <a:pPr>
                <a:defRPr/>
              </a:pPr>
              <a:t>20</a:t>
            </a:fld>
            <a:endParaRPr lang="en-US" dirty="0"/>
          </a:p>
        </p:txBody>
      </p:sp>
    </p:spTree>
    <p:extLst>
      <p:ext uri="{BB962C8B-B14F-4D97-AF65-F5344CB8AC3E}">
        <p14:creationId xmlns:p14="http://schemas.microsoft.com/office/powerpoint/2010/main" val="4072093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543800" cy="710629"/>
          </a:xfrm>
        </p:spPr>
        <p:txBody>
          <a:bodyPr>
            <a:normAutofit fontScale="90000"/>
          </a:bodyPr>
          <a:lstStyle/>
          <a:p>
            <a:pPr marL="484632" algn="ctr" eaLnBrk="1" fontAlgn="auto" hangingPunct="1">
              <a:spcAft>
                <a:spcPts val="0"/>
              </a:spcAft>
              <a:defRPr/>
            </a:pPr>
            <a:r>
              <a:rPr lang="en-US" sz="4000" b="1" u="sng" dirty="0"/>
              <a:t>Common Staff Comments / Issues</a:t>
            </a:r>
          </a:p>
        </p:txBody>
      </p:sp>
      <p:sp>
        <p:nvSpPr>
          <p:cNvPr id="16386" name="Content Placeholder 2"/>
          <p:cNvSpPr>
            <a:spLocks noGrp="1"/>
          </p:cNvSpPr>
          <p:nvPr>
            <p:ph idx="1"/>
          </p:nvPr>
        </p:nvSpPr>
        <p:spPr>
          <a:xfrm>
            <a:off x="457200" y="945223"/>
            <a:ext cx="8229600" cy="5578868"/>
          </a:xfrm>
        </p:spPr>
        <p:txBody>
          <a:bodyPr>
            <a:normAutofit fontScale="77500" lnSpcReduction="20000"/>
          </a:bodyPr>
          <a:lstStyle/>
          <a:p>
            <a:pPr marL="57150" indent="0"/>
            <a:r>
              <a:rPr lang="en-US" dirty="0"/>
              <a:t>  When I have a problem, I will go talk to the person that I know will take care of the situation in a way that I want the situation handled…</a:t>
            </a:r>
          </a:p>
          <a:p>
            <a:pPr marL="457191" lvl="1" indent="0"/>
            <a:r>
              <a:rPr lang="en-US" dirty="0"/>
              <a:t>  This is a violation of the “Chain of Command”</a:t>
            </a:r>
          </a:p>
          <a:p>
            <a:pPr marL="457191" lvl="1" indent="0"/>
            <a:r>
              <a:rPr lang="en-US" dirty="0"/>
              <a:t>  For legal reasons, there are protocols that must be followed</a:t>
            </a:r>
          </a:p>
          <a:p>
            <a:pPr marL="457191" lvl="1" indent="0"/>
            <a:endParaRPr lang="en-US" dirty="0"/>
          </a:p>
          <a:p>
            <a:pPr marL="57150" indent="0"/>
            <a:r>
              <a:rPr lang="en-US" dirty="0"/>
              <a:t>  Look, I don’t want to deal with a bunch of nonsense and/or paperwork if there is something that I don’t like going on – I am an adult and I can just take matters into my own hands to deal with it as I see fit…</a:t>
            </a:r>
          </a:p>
          <a:p>
            <a:pPr marL="457191" lvl="1" indent="0"/>
            <a:r>
              <a:rPr lang="en-US" dirty="0"/>
              <a:t>  Legally, actually you cannot – at a minimum, documentation is required</a:t>
            </a:r>
          </a:p>
          <a:p>
            <a:pPr marL="457191" lvl="1" indent="0"/>
            <a:r>
              <a:rPr lang="en-US" dirty="0"/>
              <a:t>  This is also not the process that the SD wants you to follow</a:t>
            </a:r>
          </a:p>
          <a:p>
            <a:pPr marL="457191" lvl="1" indent="0"/>
            <a:r>
              <a:rPr lang="en-US" dirty="0"/>
              <a:t>  Depending upon your actions, you could be disciplined/terminated.</a:t>
            </a:r>
          </a:p>
          <a:p>
            <a:pPr marL="457191" lvl="1" indent="0"/>
            <a:r>
              <a:rPr lang="en-US" dirty="0"/>
              <a:t>  There may be other issues at play that you are not aware of and/or cannot know about…</a:t>
            </a:r>
          </a:p>
        </p:txBody>
      </p:sp>
      <p:sp>
        <p:nvSpPr>
          <p:cNvPr id="6" name="Slide Number Placeholder 5"/>
          <p:cNvSpPr>
            <a:spLocks noGrp="1"/>
          </p:cNvSpPr>
          <p:nvPr>
            <p:ph type="sldNum" sz="quarter" idx="12"/>
          </p:nvPr>
        </p:nvSpPr>
        <p:spPr/>
        <p:txBody>
          <a:bodyPr/>
          <a:lstStyle/>
          <a:p>
            <a:pPr>
              <a:defRPr/>
            </a:pPr>
            <a:fld id="{E443D2D3-79D4-425E-A51E-1C8F275C5E7B}" type="slidenum">
              <a:rPr lang="en-US" smtClean="0"/>
              <a:pPr>
                <a:defRPr/>
              </a:pPr>
              <a:t>21</a:t>
            </a:fld>
            <a:endParaRPr lang="en-US" dirty="0"/>
          </a:p>
        </p:txBody>
      </p:sp>
    </p:spTree>
    <p:extLst>
      <p:ext uri="{BB962C8B-B14F-4D97-AF65-F5344CB8AC3E}">
        <p14:creationId xmlns:p14="http://schemas.microsoft.com/office/powerpoint/2010/main" val="2591027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4CBE5-1970-964C-BFE4-614FF75E5B06}"/>
              </a:ext>
            </a:extLst>
          </p:cNvPr>
          <p:cNvSpPr>
            <a:spLocks noGrp="1"/>
          </p:cNvSpPr>
          <p:nvPr>
            <p:ph type="title"/>
          </p:nvPr>
        </p:nvSpPr>
        <p:spPr/>
        <p:txBody>
          <a:bodyPr/>
          <a:lstStyle/>
          <a:p>
            <a:r>
              <a:rPr lang="en-US" dirty="0"/>
              <a:t>Overview of </a:t>
            </a:r>
            <a:br>
              <a:rPr lang="en-US" dirty="0"/>
            </a:br>
            <a:r>
              <a:rPr lang="en-US" dirty="0"/>
              <a:t>student privacy laws</a:t>
            </a:r>
          </a:p>
        </p:txBody>
      </p:sp>
    </p:spTree>
    <p:extLst>
      <p:ext uri="{BB962C8B-B14F-4D97-AF65-F5344CB8AC3E}">
        <p14:creationId xmlns:p14="http://schemas.microsoft.com/office/powerpoint/2010/main" val="3921290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266700"/>
            <a:ext cx="9143999" cy="647700"/>
          </a:xfrm>
          <a:noFill/>
          <a:ln>
            <a:noFill/>
          </a:ln>
        </p:spPr>
        <p:txBody>
          <a:bodyPr spcFirstLastPara="1" wrap="square" lIns="91425" tIns="45700" rIns="91425" bIns="45700" anchor="ctr" anchorCtr="0">
            <a:noAutofit/>
          </a:bodyPr>
          <a:lstStyle/>
          <a:p>
            <a:br>
              <a:rPr lang="en-US" sz="3600" u="sng" dirty="0">
                <a:effectLst>
                  <a:outerShdw blurRad="38100" dist="38100" dir="2700000" algn="tl">
                    <a:srgbClr val="000000">
                      <a:alpha val="43137"/>
                    </a:srgbClr>
                  </a:outerShdw>
                </a:effectLst>
              </a:rPr>
            </a:br>
            <a:r>
              <a:rPr lang="en-US" sz="3200" b="1" u="sng" dirty="0"/>
              <a:t>New Jersey Student Records Administrative Code</a:t>
            </a:r>
            <a:br>
              <a:rPr lang="en-US" sz="3600" u="sng" dirty="0">
                <a:effectLst>
                  <a:outerShdw blurRad="38100" dist="38100" dir="2700000" algn="tl">
                    <a:srgbClr val="000000">
                      <a:alpha val="43137"/>
                    </a:srgbClr>
                  </a:outerShdw>
                </a:effectLst>
              </a:rPr>
            </a:br>
            <a:endParaRPr lang="en-US" altLang="en-US" sz="3600"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8613" y="1295400"/>
            <a:ext cx="8629650" cy="5005388"/>
          </a:xfrm>
        </p:spPr>
        <p:txBody>
          <a:bodyPr>
            <a:normAutofit fontScale="92500" lnSpcReduction="20000"/>
          </a:bodyPr>
          <a:lstStyle/>
          <a:p>
            <a:pPr marL="561975" indent="-457200">
              <a:defRPr/>
            </a:pPr>
            <a:r>
              <a:rPr lang="en-US" sz="2800" b="1" i="1" dirty="0"/>
              <a:t>N.J.A.C. </a:t>
            </a:r>
            <a:r>
              <a:rPr lang="en-US" sz="2800" b="1" dirty="0"/>
              <a:t>6A:32-7.1 </a:t>
            </a:r>
            <a:r>
              <a:rPr lang="en-US" sz="2800" dirty="0"/>
              <a:t>General Considerations </a:t>
            </a:r>
          </a:p>
          <a:p>
            <a:pPr marL="561975" indent="-457200">
              <a:defRPr/>
            </a:pPr>
            <a:r>
              <a:rPr lang="en-US" sz="2800" b="1" i="1" dirty="0"/>
              <a:t>N.J.A.C. </a:t>
            </a:r>
            <a:r>
              <a:rPr lang="en-US" sz="2800" b="1" dirty="0"/>
              <a:t>6A:32-7.2 </a:t>
            </a:r>
            <a:r>
              <a:rPr lang="en-US" sz="2800" dirty="0"/>
              <a:t>School Contact Directory for Official Use</a:t>
            </a:r>
          </a:p>
          <a:p>
            <a:pPr marL="561975" indent="-457200">
              <a:defRPr/>
            </a:pPr>
            <a:r>
              <a:rPr lang="en-US" sz="2800" b="1" i="1" dirty="0"/>
              <a:t>N.J.A.C. </a:t>
            </a:r>
            <a:r>
              <a:rPr lang="en-US" sz="2800" b="1" dirty="0"/>
              <a:t>6A:32-7.3 </a:t>
            </a:r>
            <a:r>
              <a:rPr lang="en-US" sz="2800" dirty="0"/>
              <a:t>Mandated student records</a:t>
            </a:r>
          </a:p>
          <a:p>
            <a:pPr marL="561975" indent="-457200">
              <a:defRPr/>
            </a:pPr>
            <a:r>
              <a:rPr lang="en-US" sz="2800" b="1" i="1" dirty="0"/>
              <a:t>N.J.A.C. </a:t>
            </a:r>
            <a:r>
              <a:rPr lang="en-US" sz="2800" b="1" dirty="0"/>
              <a:t>6A:32-7.4 </a:t>
            </a:r>
            <a:r>
              <a:rPr lang="en-US" sz="2800" dirty="0"/>
              <a:t>Maintenance and Security of Student Records</a:t>
            </a:r>
          </a:p>
          <a:p>
            <a:pPr marL="561975" indent="-457200">
              <a:defRPr/>
            </a:pPr>
            <a:r>
              <a:rPr lang="en-US" sz="2800" b="1" i="1" dirty="0"/>
              <a:t>N.J.A.C. </a:t>
            </a:r>
            <a:r>
              <a:rPr lang="en-US" sz="2800" b="1" dirty="0"/>
              <a:t>6A:32-7.5 </a:t>
            </a:r>
            <a:r>
              <a:rPr lang="en-US" sz="2800" dirty="0"/>
              <a:t>Access to Student Records</a:t>
            </a:r>
          </a:p>
          <a:p>
            <a:pPr marL="561975" indent="-457200">
              <a:defRPr/>
            </a:pPr>
            <a:r>
              <a:rPr lang="en-US" sz="2800" b="1" i="1" dirty="0"/>
              <a:t>N.J.A.C. </a:t>
            </a:r>
            <a:r>
              <a:rPr lang="en-US" sz="2800" b="1" dirty="0"/>
              <a:t>6A:32-7.6 </a:t>
            </a:r>
            <a:r>
              <a:rPr lang="en-US" sz="2800" dirty="0"/>
              <a:t>Conditions for Access to Student Records</a:t>
            </a:r>
          </a:p>
          <a:p>
            <a:pPr marL="561975" indent="-457200">
              <a:defRPr/>
            </a:pPr>
            <a:r>
              <a:rPr lang="en-US" sz="2800" b="1" i="1" dirty="0"/>
              <a:t>N.J.A.C. </a:t>
            </a:r>
            <a:r>
              <a:rPr lang="en-US" sz="2800" b="1" dirty="0"/>
              <a:t>6A:32-7.7 </a:t>
            </a:r>
            <a:r>
              <a:rPr lang="en-US" sz="2800" dirty="0"/>
              <a:t>Rights of Appeal for Parents and Adult Students</a:t>
            </a:r>
          </a:p>
          <a:p>
            <a:pPr marL="561975" indent="-457200">
              <a:defRPr/>
            </a:pPr>
            <a:r>
              <a:rPr lang="en-US" sz="2800" b="1" i="1" dirty="0"/>
              <a:t>N.J.A.C. </a:t>
            </a:r>
            <a:r>
              <a:rPr lang="en-US" sz="2800" b="1" dirty="0"/>
              <a:t>6A:32-7.8 </a:t>
            </a:r>
            <a:r>
              <a:rPr lang="en-US" sz="2800" dirty="0"/>
              <a:t>Retention and Disposal of Student Records</a:t>
            </a:r>
          </a:p>
        </p:txBody>
      </p:sp>
      <p:sp>
        <p:nvSpPr>
          <p:cNvPr id="2" name="Slide Number Placeholder 1"/>
          <p:cNvSpPr>
            <a:spLocks noGrp="1"/>
          </p:cNvSpPr>
          <p:nvPr>
            <p:ph type="sldNum" sz="quarter" idx="12"/>
          </p:nvPr>
        </p:nvSpPr>
        <p:spPr/>
        <p:txBody>
          <a:bodyPr/>
          <a:lstStyle/>
          <a:p>
            <a:pPr>
              <a:defRPr/>
            </a:pPr>
            <a:fld id="{E443D2D3-79D4-425E-A51E-1C8F275C5E7B}" type="slidenum">
              <a:rPr lang="en-US" smtClean="0"/>
              <a:pPr>
                <a:defRPr/>
              </a:pPr>
              <a:t>23</a:t>
            </a:fld>
            <a:endParaRPr lang="en-US" dirty="0"/>
          </a:p>
        </p:txBody>
      </p:sp>
    </p:spTree>
    <p:extLst>
      <p:ext uri="{BB962C8B-B14F-4D97-AF65-F5344CB8AC3E}">
        <p14:creationId xmlns:p14="http://schemas.microsoft.com/office/powerpoint/2010/main" val="2135590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noAutofit/>
          </a:bodyPr>
          <a:lstStyle/>
          <a:p>
            <a:r>
              <a:rPr lang="en-US" sz="3200" u="sng" dirty="0"/>
              <a:t>USDOE MARCH 2020 STUDENT PRIVACY GUIDANCE</a:t>
            </a:r>
            <a:endParaRPr lang="en-US" sz="3200" u="sng" dirty="0">
              <a:cs typeface="Calibri"/>
            </a:endParaRPr>
          </a:p>
        </p:txBody>
      </p:sp>
      <p:sp>
        <p:nvSpPr>
          <p:cNvPr id="3" name="Content Placeholder 2"/>
          <p:cNvSpPr>
            <a:spLocks noGrp="1"/>
          </p:cNvSpPr>
          <p:nvPr>
            <p:ph idx="1"/>
          </p:nvPr>
        </p:nvSpPr>
        <p:spPr>
          <a:xfrm>
            <a:off x="457200" y="1066800"/>
            <a:ext cx="8229600" cy="5334000"/>
          </a:xfrm>
        </p:spPr>
        <p:txBody>
          <a:bodyPr vert="horz" lIns="91440" tIns="45720" rIns="91440" bIns="45720" rtlCol="0" anchor="t">
            <a:normAutofit/>
          </a:bodyPr>
          <a:lstStyle/>
          <a:p>
            <a:r>
              <a:rPr lang="en-US" sz="2800" dirty="0"/>
              <a:t>See </a:t>
            </a:r>
            <a:r>
              <a:rPr lang="en-US" sz="2800" dirty="0">
                <a:hlinkClick r:id="rId2"/>
              </a:rPr>
              <a:t>FERPA and Virtual Learning Related Resources</a:t>
            </a:r>
            <a:r>
              <a:rPr lang="en-US" sz="2800" dirty="0"/>
              <a:t>, Student Privacy Policy Office, March 2020</a:t>
            </a:r>
            <a:endParaRPr lang="en-US" sz="2800" dirty="0">
              <a:cs typeface="Calibri"/>
            </a:endParaRPr>
          </a:p>
          <a:p>
            <a:r>
              <a:rPr lang="en-US" sz="2800" dirty="0"/>
              <a:t>“FERPA is the federal law that protects the privacy of personally identifiable information (PII) in students’ education records.”</a:t>
            </a:r>
            <a:endParaRPr lang="en-US" sz="2800" dirty="0">
              <a:cs typeface="Calibri"/>
            </a:endParaRPr>
          </a:p>
          <a:p>
            <a:r>
              <a:rPr lang="en-US" sz="2800" dirty="0"/>
              <a:t>“Education Records are those records that are:</a:t>
            </a:r>
            <a:endParaRPr lang="en-US" sz="2800" dirty="0">
              <a:cs typeface="Calibri"/>
            </a:endParaRPr>
          </a:p>
          <a:p>
            <a:pPr lvl="1"/>
            <a:r>
              <a:rPr lang="en-US" dirty="0"/>
              <a:t>Directly related to a student; and</a:t>
            </a:r>
          </a:p>
          <a:p>
            <a:pPr lvl="1"/>
            <a:r>
              <a:rPr lang="en-US" dirty="0"/>
              <a:t>Maintained by an educational agency or institution or by a party acting for the agency or institution.”</a:t>
            </a:r>
          </a:p>
          <a:p>
            <a:endParaRPr lang="en-US" dirty="0"/>
          </a:p>
        </p:txBody>
      </p:sp>
      <p:sp>
        <p:nvSpPr>
          <p:cNvPr id="4" name="Slide Number Placeholder 3"/>
          <p:cNvSpPr>
            <a:spLocks noGrp="1"/>
          </p:cNvSpPr>
          <p:nvPr>
            <p:ph type="sldNum" sz="quarter" idx="12"/>
          </p:nvPr>
        </p:nvSpPr>
        <p:spPr/>
        <p:txBody>
          <a:bodyPr/>
          <a:lstStyle/>
          <a:p>
            <a:pPr>
              <a:defRPr/>
            </a:pPr>
            <a:fld id="{E443D2D3-79D4-425E-A51E-1C8F275C5E7B}"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1"/>
            <a:ext cx="8610600" cy="380999"/>
          </a:xfrm>
          <a:ln>
            <a:solidFill>
              <a:schemeClr val="bg1"/>
            </a:solidFill>
          </a:ln>
        </p:spPr>
        <p:style>
          <a:lnRef idx="2">
            <a:schemeClr val="accent1"/>
          </a:lnRef>
          <a:fillRef idx="1">
            <a:schemeClr val="lt1"/>
          </a:fillRef>
          <a:effectRef idx="0">
            <a:schemeClr val="accent1"/>
          </a:effectRef>
          <a:fontRef idx="minor">
            <a:schemeClr val="dk1"/>
          </a:fontRef>
        </p:style>
        <p:txBody>
          <a:bodyPr>
            <a:noAutofit/>
          </a:bodyPr>
          <a:lstStyle/>
          <a:p>
            <a:r>
              <a:rPr lang="en-US" sz="3600" u="sng" dirty="0"/>
              <a:t>Parameters of Student Confidentiality</a:t>
            </a:r>
          </a:p>
        </p:txBody>
      </p:sp>
      <p:sp>
        <p:nvSpPr>
          <p:cNvPr id="3" name="Subtitle 2"/>
          <p:cNvSpPr>
            <a:spLocks noGrp="1"/>
          </p:cNvSpPr>
          <p:nvPr>
            <p:ph type="subTitle" idx="1"/>
          </p:nvPr>
        </p:nvSpPr>
        <p:spPr>
          <a:xfrm>
            <a:off x="457200" y="739739"/>
            <a:ext cx="8153400" cy="5584861"/>
          </a:xfrm>
        </p:spPr>
        <p:txBody>
          <a:bodyPr>
            <a:normAutofit fontScale="92500" lnSpcReduction="20000"/>
          </a:bodyPr>
          <a:lstStyle/>
          <a:p>
            <a:r>
              <a:rPr lang="en-US" sz="3200" u="sng" dirty="0">
                <a:solidFill>
                  <a:schemeClr val="tx1"/>
                </a:solidFill>
              </a:rPr>
              <a:t>FERPA</a:t>
            </a:r>
            <a:endParaRPr lang="en-US" sz="3200" dirty="0">
              <a:solidFill>
                <a:schemeClr val="tx1"/>
              </a:solidFill>
            </a:endParaRPr>
          </a:p>
          <a:p>
            <a:pPr algn="l"/>
            <a:endParaRPr lang="en-US" sz="2400" b="1" dirty="0">
              <a:solidFill>
                <a:schemeClr val="tx1"/>
              </a:solidFill>
            </a:endParaRPr>
          </a:p>
          <a:p>
            <a:pPr algn="l"/>
            <a:r>
              <a:rPr lang="en-US" sz="2400" b="1" dirty="0">
                <a:solidFill>
                  <a:schemeClr val="tx1"/>
                </a:solidFill>
              </a:rPr>
              <a:t>“Personally identifiable information” </a:t>
            </a:r>
            <a:r>
              <a:rPr lang="en-US" sz="2400" dirty="0">
                <a:solidFill>
                  <a:schemeClr val="tx1"/>
                </a:solidFill>
              </a:rPr>
              <a:t>includes, but is not limited to:</a:t>
            </a:r>
          </a:p>
          <a:p>
            <a:pPr algn="l"/>
            <a:endParaRPr lang="en-US" sz="2400" dirty="0">
              <a:solidFill>
                <a:schemeClr val="tx1"/>
              </a:solidFill>
            </a:endParaRPr>
          </a:p>
          <a:p>
            <a:pPr lvl="1" algn="l">
              <a:buFont typeface="Arial" pitchFamily="34" charset="0"/>
              <a:buChar char="•"/>
            </a:pPr>
            <a:r>
              <a:rPr lang="en-US" sz="2400" dirty="0">
                <a:solidFill>
                  <a:schemeClr val="tx1"/>
                </a:solidFill>
              </a:rPr>
              <a:t> 	Student’s name; name of student’s parent or family members</a:t>
            </a:r>
          </a:p>
          <a:p>
            <a:pPr lvl="1" algn="l">
              <a:buFont typeface="Arial" pitchFamily="34" charset="0"/>
              <a:buChar char="•"/>
            </a:pPr>
            <a:r>
              <a:rPr lang="en-US" sz="2400" dirty="0">
                <a:solidFill>
                  <a:schemeClr val="tx1"/>
                </a:solidFill>
              </a:rPr>
              <a:t> 	Address of student or student’s family</a:t>
            </a:r>
          </a:p>
          <a:p>
            <a:pPr lvl="1" algn="l">
              <a:buFont typeface="Arial" pitchFamily="34" charset="0"/>
              <a:buChar char="•"/>
            </a:pPr>
            <a:r>
              <a:rPr lang="en-US" sz="2400" dirty="0">
                <a:solidFill>
                  <a:schemeClr val="tx1"/>
                </a:solidFill>
              </a:rPr>
              <a:t> 	A personal identifier (</a:t>
            </a:r>
            <a:r>
              <a:rPr lang="en-US" sz="2400" i="1" dirty="0">
                <a:solidFill>
                  <a:schemeClr val="tx1"/>
                </a:solidFill>
              </a:rPr>
              <a:t>e.g</a:t>
            </a:r>
            <a:r>
              <a:rPr lang="en-US" sz="2400" dirty="0">
                <a:solidFill>
                  <a:schemeClr val="tx1"/>
                </a:solidFill>
              </a:rPr>
              <a:t>., SS #, student #, biometric record)</a:t>
            </a:r>
          </a:p>
          <a:p>
            <a:pPr lvl="1" algn="l">
              <a:buFont typeface="Arial" pitchFamily="34" charset="0"/>
              <a:buChar char="•"/>
            </a:pPr>
            <a:r>
              <a:rPr lang="en-US" sz="2400" dirty="0">
                <a:solidFill>
                  <a:schemeClr val="tx1"/>
                </a:solidFill>
              </a:rPr>
              <a:t> 	Other indirect identifiers (</a:t>
            </a:r>
            <a:r>
              <a:rPr lang="en-US" sz="2400" i="1" dirty="0">
                <a:solidFill>
                  <a:schemeClr val="tx1"/>
                </a:solidFill>
              </a:rPr>
              <a:t>e.g</a:t>
            </a:r>
            <a:r>
              <a:rPr lang="en-US" sz="2400" dirty="0">
                <a:solidFill>
                  <a:schemeClr val="tx1"/>
                </a:solidFill>
              </a:rPr>
              <a:t>., dob, place of birth, mother’s maiden 	name)</a:t>
            </a:r>
          </a:p>
          <a:p>
            <a:pPr lvl="1" algn="l">
              <a:buFont typeface="Arial" pitchFamily="34" charset="0"/>
              <a:buChar char="•"/>
            </a:pPr>
            <a:r>
              <a:rPr lang="en-US" sz="2400" dirty="0">
                <a:solidFill>
                  <a:schemeClr val="tx1"/>
                </a:solidFill>
              </a:rPr>
              <a:t> 	Other information that, alone or in combination, is linked or linkable 	to a particular student that would allow a reasonable person in the 	school community to identify the student</a:t>
            </a:r>
          </a:p>
          <a:p>
            <a:pPr lvl="1" algn="l">
              <a:buFont typeface="Arial" pitchFamily="34" charset="0"/>
              <a:buChar char="•"/>
            </a:pPr>
            <a:r>
              <a:rPr lang="en-US" sz="2400" dirty="0">
                <a:solidFill>
                  <a:schemeClr val="tx1"/>
                </a:solidFill>
              </a:rPr>
              <a:t> 	Information requested by a person who the school reasonably believes 	knows the identity of the student to whom the education record relates </a:t>
            </a:r>
          </a:p>
          <a:p>
            <a:pPr lvl="1" algn="l"/>
            <a:endParaRPr lang="en-US" sz="2400" dirty="0">
              <a:solidFill>
                <a:schemeClr val="tx1"/>
              </a:solidFill>
            </a:endParaRPr>
          </a:p>
          <a:p>
            <a:pPr lvl="1" algn="l"/>
            <a:r>
              <a:rPr lang="en-US" sz="2400" dirty="0">
                <a:solidFill>
                  <a:schemeClr val="tx1"/>
                </a:solidFill>
              </a:rPr>
              <a:t>20 U.S.C. §1232g; 34 C.F.R. §99.3</a:t>
            </a:r>
          </a:p>
          <a:p>
            <a:pPr algn="l"/>
            <a:endParaRPr lang="en-US" sz="3200" u="sng"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noAutofit/>
          </a:bodyPr>
          <a:lstStyle/>
          <a:p>
            <a:r>
              <a:rPr lang="en-US" sz="3200" u="sng" dirty="0"/>
              <a:t>USDOE MARCH 2020 STUDENT PRIVACY GUIDANCE</a:t>
            </a:r>
            <a:endParaRPr lang="en-US" sz="3200" u="sng" dirty="0">
              <a:cs typeface="Calibri"/>
            </a:endParaRPr>
          </a:p>
        </p:txBody>
      </p:sp>
      <p:sp>
        <p:nvSpPr>
          <p:cNvPr id="3" name="Content Placeholder 2"/>
          <p:cNvSpPr>
            <a:spLocks noGrp="1"/>
          </p:cNvSpPr>
          <p:nvPr>
            <p:ph idx="1"/>
          </p:nvPr>
        </p:nvSpPr>
        <p:spPr>
          <a:xfrm>
            <a:off x="457200" y="1066800"/>
            <a:ext cx="8229600" cy="5334000"/>
          </a:xfrm>
        </p:spPr>
        <p:txBody>
          <a:bodyPr vert="horz" lIns="91440" tIns="45720" rIns="91440" bIns="45720" rtlCol="0" anchor="t">
            <a:normAutofit/>
          </a:bodyPr>
          <a:lstStyle/>
          <a:p>
            <a:r>
              <a:rPr lang="en-US" sz="2800" dirty="0"/>
              <a:t>Student Information Disclosure</a:t>
            </a:r>
            <a:endParaRPr lang="en-US" sz="2800" dirty="0">
              <a:cs typeface="Calibri"/>
            </a:endParaRPr>
          </a:p>
          <a:p>
            <a:pPr lvl="1"/>
            <a:r>
              <a:rPr lang="en-US" dirty="0"/>
              <a:t>“Under FERPA, an educational agency or institution may not disclose PII from students’ education records, without consent, unless the disclosure meets an exception under FERPA.  20 U.S.C. 1232g, C.F.R. Part 99.</a:t>
            </a:r>
          </a:p>
          <a:p>
            <a:pPr lvl="1"/>
            <a:endParaRPr lang="en-US" dirty="0"/>
          </a:p>
        </p:txBody>
      </p:sp>
      <p:sp>
        <p:nvSpPr>
          <p:cNvPr id="4" name="Slide Number Placeholder 3"/>
          <p:cNvSpPr>
            <a:spLocks noGrp="1"/>
          </p:cNvSpPr>
          <p:nvPr>
            <p:ph type="sldNum" sz="quarter" idx="12"/>
          </p:nvPr>
        </p:nvSpPr>
        <p:spPr/>
        <p:txBody>
          <a:bodyPr/>
          <a:lstStyle/>
          <a:p>
            <a:pPr>
              <a:defRPr/>
            </a:pPr>
            <a:fld id="{E443D2D3-79D4-425E-A51E-1C8F275C5E7B}"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Legitimate Educational Interest</a:t>
            </a:r>
          </a:p>
        </p:txBody>
      </p:sp>
      <p:sp>
        <p:nvSpPr>
          <p:cNvPr id="3" name="Content Placeholder 2"/>
          <p:cNvSpPr>
            <a:spLocks noGrp="1"/>
          </p:cNvSpPr>
          <p:nvPr>
            <p:ph idx="1"/>
          </p:nvPr>
        </p:nvSpPr>
        <p:spPr/>
        <p:txBody>
          <a:bodyPr>
            <a:normAutofit/>
          </a:bodyPr>
          <a:lstStyle/>
          <a:p>
            <a:pPr lvl="0"/>
            <a:r>
              <a:rPr lang="en-US" dirty="0"/>
              <a:t>A legitimate educational reason to be aware of information pertaining to the students.</a:t>
            </a:r>
          </a:p>
          <a:p>
            <a:pPr lvl="0"/>
            <a:endParaRPr lang="en-US" dirty="0"/>
          </a:p>
          <a:p>
            <a:r>
              <a:rPr lang="en-US" b="1" u="sng" dirty="0"/>
              <a:t>L.R. v Camden City et. al.</a:t>
            </a:r>
            <a:r>
              <a:rPr lang="en-US" b="1" dirty="0"/>
              <a:t>, N.J. Supreme Court Decision 7/17/19</a:t>
            </a:r>
            <a:endParaRPr lang="en-US" dirty="0"/>
          </a:p>
          <a:p>
            <a:pPr lvl="1"/>
            <a:r>
              <a:rPr lang="en-US" sz="2000" i="1" dirty="0"/>
              <a:t>N.J.A.C. </a:t>
            </a:r>
            <a:r>
              <a:rPr lang="en-US" sz="2000" dirty="0"/>
              <a:t>6A:32-2.1 “Student record” retains protected status under NJ law even if “personally identifiable information” is redacted under FERPA</a:t>
            </a:r>
          </a:p>
          <a:p>
            <a:pPr lvl="1"/>
            <a:r>
              <a:rPr lang="en-US" sz="2000" dirty="0"/>
              <a:t>New Jersey Pupil Records Act, </a:t>
            </a:r>
            <a:r>
              <a:rPr lang="en-US" sz="2000" i="1" dirty="0"/>
              <a:t>N.J.S.A. </a:t>
            </a:r>
            <a:r>
              <a:rPr lang="en-US" sz="2000" dirty="0"/>
              <a:t>18A:36-19 and  student records regulations are intended to be distinct and stricter than FERPA</a:t>
            </a:r>
          </a:p>
          <a:p>
            <a:pPr lvl="1"/>
            <a:endParaRPr lang="en-US" dirty="0"/>
          </a:p>
          <a:p>
            <a:pPr lvl="0"/>
            <a:endParaRPr lang="en-US" dirty="0"/>
          </a:p>
          <a:p>
            <a:endParaRPr lang="en-US" dirty="0"/>
          </a:p>
        </p:txBody>
      </p:sp>
      <p:sp>
        <p:nvSpPr>
          <p:cNvPr id="5" name="Slide Number Placeholder 4"/>
          <p:cNvSpPr>
            <a:spLocks noGrp="1"/>
          </p:cNvSpPr>
          <p:nvPr>
            <p:ph type="sldNum" sz="quarter" idx="12"/>
          </p:nvPr>
        </p:nvSpPr>
        <p:spPr/>
        <p:txBody>
          <a:bodyPr/>
          <a:lstStyle/>
          <a:p>
            <a:pPr>
              <a:defRPr/>
            </a:pPr>
            <a:fld id="{E443D2D3-79D4-425E-A51E-1C8F275C5E7B}"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p:cNvSpPr>
          <p:nvPr>
            <p:ph type="title"/>
          </p:nvPr>
        </p:nvSpPr>
        <p:spPr/>
        <p:txBody>
          <a:bodyPr>
            <a:normAutofit fontScale="90000"/>
          </a:bodyPr>
          <a:lstStyle>
            <a:lvl1pPr defTabSz="1118412">
              <a:defRPr sz="4300"/>
            </a:lvl1pPr>
          </a:lstStyle>
          <a:p>
            <a:r>
              <a:rPr lang="en-US" dirty="0"/>
              <a:t>FERPA—Permissible Release of Education Records Without Consent</a:t>
            </a:r>
          </a:p>
        </p:txBody>
      </p:sp>
      <p:sp>
        <p:nvSpPr>
          <p:cNvPr id="295" name="Shape 295"/>
          <p:cNvSpPr>
            <a:spLocks noGrp="1"/>
          </p:cNvSpPr>
          <p:nvPr>
            <p:ph idx="1"/>
          </p:nvPr>
        </p:nvSpPr>
        <p:spPr>
          <a:xfrm>
            <a:off x="457200" y="1752600"/>
            <a:ext cx="8229600" cy="4830762"/>
          </a:xfrm>
        </p:spPr>
        <p:txBody>
          <a:bodyPr>
            <a:normAutofit fontScale="85000" lnSpcReduction="10000"/>
          </a:bodyPr>
          <a:lstStyle/>
          <a:p>
            <a:r>
              <a:rPr lang="en-US" dirty="0"/>
              <a:t>In the K-12 context education records may be released </a:t>
            </a:r>
            <a:r>
              <a:rPr lang="en-US" b="1" dirty="0"/>
              <a:t>without consent</a:t>
            </a:r>
            <a:r>
              <a:rPr lang="en-US" dirty="0"/>
              <a:t>:</a:t>
            </a:r>
          </a:p>
          <a:p>
            <a:pPr lvl="1"/>
            <a:r>
              <a:rPr lang="en-US" b="1" dirty="0"/>
              <a:t>To school officials with legitimate educational interests</a:t>
            </a:r>
          </a:p>
          <a:p>
            <a:pPr lvl="2"/>
            <a:r>
              <a:rPr lang="en-US" dirty="0"/>
              <a:t>Note:  </a:t>
            </a:r>
            <a:r>
              <a:rPr lang="en-US" dirty="0">
                <a:solidFill>
                  <a:srgbClr val="FF0000"/>
                </a:solidFill>
                <a:highlight>
                  <a:srgbClr val="FFFF00"/>
                </a:highlight>
              </a:rPr>
              <a:t>A contractor, consultant, volunteer or other party to whom the school has outsourced institutional services may be considered a “school official” if the person performs an institutional function or service for which the school would otherwise use employees; </a:t>
            </a:r>
          </a:p>
          <a:p>
            <a:pPr lvl="3"/>
            <a:r>
              <a:rPr lang="en-US" dirty="0"/>
              <a:t>Is under the direct control of the school with respect to use and re-disclosure of records; and </a:t>
            </a:r>
          </a:p>
          <a:p>
            <a:pPr lvl="3"/>
            <a:r>
              <a:rPr lang="en-US" dirty="0"/>
              <a:t>Is subject to FERPA’s requirements governing use and re-disclosure of personally identifiable information </a:t>
            </a:r>
          </a:p>
          <a:p>
            <a:pPr lvl="1"/>
            <a:r>
              <a:rPr lang="en-US" dirty="0"/>
              <a:t> </a:t>
            </a:r>
            <a:r>
              <a:rPr lang="en-US" b="1" dirty="0"/>
              <a:t>To schools in which a student seeks to enroll</a:t>
            </a:r>
          </a:p>
          <a:p>
            <a:pPr lvl="1"/>
            <a:r>
              <a:rPr lang="en-US" b="1" dirty="0"/>
              <a:t> In connection with a health or safety emergency</a:t>
            </a:r>
          </a:p>
          <a:p>
            <a:pPr lvl="1"/>
            <a:r>
              <a:rPr lang="en-US" dirty="0"/>
              <a:t> And other purposes specified in federal regulations.</a:t>
            </a:r>
          </a:p>
        </p:txBody>
      </p:sp>
      <p:sp>
        <p:nvSpPr>
          <p:cNvPr id="3" name="Slide Number Placeholder 2"/>
          <p:cNvSpPr>
            <a:spLocks noGrp="1"/>
          </p:cNvSpPr>
          <p:nvPr>
            <p:ph type="sldNum" sz="quarter" idx="12"/>
          </p:nvPr>
        </p:nvSpPr>
        <p:spPr/>
        <p:txBody>
          <a:bodyPr/>
          <a:lstStyle/>
          <a:p>
            <a:fld id="{9E93D0FE-8476-4A09-A7CD-DD8621A3F255}" type="slidenum">
              <a:rPr lang="en-US" smtClean="0"/>
              <a:pPr/>
              <a:t>28</a:t>
            </a:fld>
            <a:endParaRPr lang="en-US" dirty="0"/>
          </a:p>
        </p:txBody>
      </p:sp>
    </p:spTree>
    <p:extLst>
      <p:ext uri="{BB962C8B-B14F-4D97-AF65-F5344CB8AC3E}">
        <p14:creationId xmlns:p14="http://schemas.microsoft.com/office/powerpoint/2010/main" val="3522142202"/>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1600" cy="1143000"/>
          </a:xfrm>
        </p:spPr>
        <p:txBody>
          <a:bodyPr>
            <a:normAutofit fontScale="90000"/>
          </a:bodyPr>
          <a:lstStyle/>
          <a:p>
            <a:r>
              <a:rPr lang="en-US" u="sng" dirty="0"/>
              <a:t>Student Records in New Jersey</a:t>
            </a:r>
            <a:br>
              <a:rPr lang="en-US" u="sng" dirty="0"/>
            </a:br>
            <a:endParaRPr lang="en-US" u="sng" dirty="0"/>
          </a:p>
        </p:txBody>
      </p:sp>
      <p:sp>
        <p:nvSpPr>
          <p:cNvPr id="3" name="Content Placeholder 2"/>
          <p:cNvSpPr>
            <a:spLocks noGrp="1"/>
          </p:cNvSpPr>
          <p:nvPr>
            <p:ph idx="1"/>
          </p:nvPr>
        </p:nvSpPr>
        <p:spPr>
          <a:xfrm>
            <a:off x="304800" y="914400"/>
            <a:ext cx="8534400" cy="5540408"/>
          </a:xfrm>
        </p:spPr>
        <p:txBody>
          <a:bodyPr>
            <a:normAutofit fontScale="85000" lnSpcReduction="20000"/>
          </a:bodyPr>
          <a:lstStyle/>
          <a:p>
            <a:pPr marL="0" indent="0" algn="ctr">
              <a:buNone/>
            </a:pPr>
            <a:r>
              <a:rPr lang="en-US" b="1" dirty="0"/>
              <a:t>New Jersey Student Records Administrative Code</a:t>
            </a:r>
            <a:r>
              <a:rPr lang="en-US" sz="5800" b="1" dirty="0"/>
              <a:t> </a:t>
            </a:r>
          </a:p>
          <a:p>
            <a:pPr marL="0" indent="0" algn="ctr">
              <a:buNone/>
            </a:pPr>
            <a:r>
              <a:rPr lang="en-US" b="1" i="1" dirty="0"/>
              <a:t>N.J.A.C. </a:t>
            </a:r>
            <a:r>
              <a:rPr lang="en-US" b="1" dirty="0"/>
              <a:t>6A:32-7.1 </a:t>
            </a:r>
            <a:r>
              <a:rPr lang="en-US" b="1" i="1" dirty="0"/>
              <a:t>et. seq.</a:t>
            </a:r>
          </a:p>
          <a:p>
            <a:pPr marL="0" indent="0" algn="ctr">
              <a:buNone/>
            </a:pPr>
            <a:endParaRPr lang="en-US" b="1" i="1" dirty="0"/>
          </a:p>
          <a:p>
            <a:pPr marL="0" indent="0"/>
            <a:r>
              <a:rPr lang="en-US" sz="2800" dirty="0"/>
              <a:t>“Student record” means </a:t>
            </a:r>
            <a:r>
              <a:rPr lang="en-US" sz="2800" b="1" dirty="0"/>
              <a:t>information related to an individual student gathered</a:t>
            </a:r>
            <a:r>
              <a:rPr lang="en-US" sz="2800" dirty="0"/>
              <a:t> within or outside the school district and </a:t>
            </a:r>
            <a:r>
              <a:rPr lang="en-US" sz="2800" b="1" dirty="0"/>
              <a:t>maintained</a:t>
            </a:r>
            <a:r>
              <a:rPr lang="en-US" sz="2800" dirty="0"/>
              <a:t> within the school district, </a:t>
            </a:r>
            <a:r>
              <a:rPr lang="en-US" sz="2800" b="1" dirty="0"/>
              <a:t>regardless of the physical form </a:t>
            </a:r>
            <a:r>
              <a:rPr lang="en-US" sz="2800" dirty="0"/>
              <a:t>in which it is maintained. </a:t>
            </a:r>
          </a:p>
          <a:p>
            <a:pPr marL="0" indent="0"/>
            <a:endParaRPr lang="en-US" sz="2800" dirty="0"/>
          </a:p>
          <a:p>
            <a:pPr marL="0" indent="0"/>
            <a:r>
              <a:rPr lang="en-US" sz="2800" dirty="0"/>
              <a:t>Essential in this definition is the idea that </a:t>
            </a:r>
            <a:r>
              <a:rPr lang="en-US" sz="2800" b="1" dirty="0">
                <a:solidFill>
                  <a:srgbClr val="FF0000"/>
                </a:solidFill>
              </a:rPr>
              <a:t>any information that is maintained for the purpose of second-party review is considered a student record.</a:t>
            </a:r>
            <a:r>
              <a:rPr lang="en-US" sz="2800" dirty="0">
                <a:solidFill>
                  <a:srgbClr val="FF0000"/>
                </a:solidFill>
              </a:rPr>
              <a:t> </a:t>
            </a:r>
          </a:p>
          <a:p>
            <a:pPr marL="0" indent="0"/>
            <a:endParaRPr lang="en-US" sz="2800" dirty="0"/>
          </a:p>
          <a:p>
            <a:pPr marL="0" indent="0"/>
            <a:r>
              <a:rPr lang="en-US" sz="2800" dirty="0"/>
              <a:t>Therefore, information recorded by certified school personnel solely as a memory aid and not for the use of a second party is excluded from this definition.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dirty="0"/>
          </a:p>
        </p:txBody>
      </p:sp>
    </p:spTree>
    <p:extLst>
      <p:ext uri="{BB962C8B-B14F-4D97-AF65-F5344CB8AC3E}">
        <p14:creationId xmlns:p14="http://schemas.microsoft.com/office/powerpoint/2010/main" val="3767115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u="sng" dirty="0"/>
              <a:t>Presentation Materials</a:t>
            </a:r>
          </a:p>
        </p:txBody>
      </p:sp>
      <p:sp>
        <p:nvSpPr>
          <p:cNvPr id="3" name="Content Placeholder 2"/>
          <p:cNvSpPr>
            <a:spLocks noGrp="1"/>
          </p:cNvSpPr>
          <p:nvPr>
            <p:ph idx="1"/>
          </p:nvPr>
        </p:nvSpPr>
        <p:spPr/>
        <p:txBody>
          <a:bodyPr>
            <a:noAutofit/>
          </a:bodyPr>
          <a:lstStyle/>
          <a:p>
            <a:pPr algn="ctr">
              <a:buNone/>
            </a:pPr>
            <a:r>
              <a:rPr lang="en-US" sz="2400" dirty="0"/>
              <a:t>Today’s document(s) can be accessed at </a:t>
            </a:r>
          </a:p>
          <a:p>
            <a:pPr algn="ctr">
              <a:buNone/>
            </a:pPr>
            <a:endParaRPr lang="en-US" sz="1200" i="1" dirty="0"/>
          </a:p>
          <a:p>
            <a:pPr algn="ctr">
              <a:buNone/>
            </a:pPr>
            <a:r>
              <a:rPr lang="en-US" sz="2400" b="1" dirty="0">
                <a:hlinkClick r:id="rId3"/>
              </a:rPr>
              <a:t>https://tinyurl.com/LO-STSNJ-230607</a:t>
            </a:r>
            <a:endParaRPr lang="en-US" sz="2400" b="1" dirty="0"/>
          </a:p>
          <a:p>
            <a:pPr algn="ctr">
              <a:buNone/>
            </a:pPr>
            <a:endParaRPr lang="en-US" sz="2400" b="1" dirty="0"/>
          </a:p>
          <a:p>
            <a:pPr algn="ctr">
              <a:buNone/>
            </a:pPr>
            <a:endParaRPr lang="en-US" sz="2400" b="1" dirty="0"/>
          </a:p>
          <a:p>
            <a:pPr algn="ctr">
              <a:buNone/>
            </a:pPr>
            <a:endParaRPr lang="en-US" sz="2000" i="1" dirty="0"/>
          </a:p>
          <a:p>
            <a:pPr algn="ctr">
              <a:buNone/>
            </a:pPr>
            <a:endParaRPr lang="en-US" sz="2000" i="1" dirty="0"/>
          </a:p>
          <a:p>
            <a:pPr algn="ctr">
              <a:buNone/>
            </a:pPr>
            <a:endParaRPr lang="en-US" sz="2400" dirty="0"/>
          </a:p>
          <a:p>
            <a:pPr algn="ctr">
              <a:buNone/>
            </a:pPr>
            <a:endParaRPr lang="en-US" sz="2400" dirty="0"/>
          </a:p>
          <a:p>
            <a:pPr algn="ctr">
              <a:buNone/>
            </a:pPr>
            <a:r>
              <a:rPr lang="en-US" sz="2400" dirty="0"/>
              <a:t>This folder can be accessed for </a:t>
            </a:r>
            <a:r>
              <a:rPr lang="en-US" sz="2400" b="1" u="sng" dirty="0">
                <a:solidFill>
                  <a:srgbClr val="FF0000"/>
                </a:solidFill>
              </a:rPr>
              <a:t>30 days</a:t>
            </a:r>
            <a:r>
              <a:rPr lang="en-US" sz="2400" b="1" dirty="0">
                <a:solidFill>
                  <a:srgbClr val="FF0000"/>
                </a:solidFill>
              </a:rPr>
              <a:t> </a:t>
            </a:r>
            <a:r>
              <a:rPr lang="en-US" sz="2400" dirty="0"/>
              <a:t>from the session date.</a:t>
            </a:r>
            <a:endParaRPr lang="en-US" sz="2400" i="1" dirty="0"/>
          </a:p>
          <a:p>
            <a:pPr algn="ctr">
              <a:buNone/>
            </a:pPr>
            <a:r>
              <a:rPr lang="en-US" sz="2400" b="1" i="1" dirty="0"/>
              <a:t>Please download all files before the link expires.</a:t>
            </a:r>
          </a:p>
          <a:p>
            <a:pPr algn="ctr">
              <a:buNone/>
            </a:pPr>
            <a:endParaRPr lang="en-US" sz="2400" i="1" dirty="0"/>
          </a:p>
          <a:p>
            <a:pPr algn="ctr">
              <a:buNone/>
            </a:pPr>
            <a:endParaRPr lang="en-US" sz="2400" i="1" dirty="0"/>
          </a:p>
        </p:txBody>
      </p:sp>
      <p:sp>
        <p:nvSpPr>
          <p:cNvPr id="4" name="Slide Number Placeholder 3"/>
          <p:cNvSpPr>
            <a:spLocks noGrp="1"/>
          </p:cNvSpPr>
          <p:nvPr>
            <p:ph type="sldNum" sz="quarter" idx="12"/>
          </p:nvPr>
        </p:nvSpPr>
        <p:spPr/>
        <p:txBody>
          <a:bodyPr/>
          <a:lstStyle/>
          <a:p>
            <a:pPr defTabSz="457189" eaLnBrk="0" fontAlgn="base" hangingPunct="0">
              <a:spcBef>
                <a:spcPct val="0"/>
              </a:spcBef>
              <a:spcAft>
                <a:spcPct val="0"/>
              </a:spcAft>
              <a:defRPr/>
            </a:pPr>
            <a:fld id="{E443D2D3-79D4-425E-A51E-1C8F275C5E7B}" type="slidenum">
              <a:rPr lang="en-US">
                <a:solidFill>
                  <a:prstClr val="black">
                    <a:tint val="75000"/>
                  </a:prstClr>
                </a:solidFill>
                <a:latin typeface="Calibri"/>
              </a:rPr>
              <a:pPr defTabSz="457189" eaLnBrk="0" fontAlgn="base" hangingPunct="0">
                <a:spcBef>
                  <a:spcPct val="0"/>
                </a:spcBef>
                <a:spcAft>
                  <a:spcPct val="0"/>
                </a:spcAft>
                <a:defRPr/>
              </a:pPr>
              <a:t>3</a:t>
            </a:fld>
            <a:endParaRPr lang="en-US" dirty="0">
              <a:solidFill>
                <a:prstClr val="black">
                  <a:tint val="75000"/>
                </a:prstClr>
              </a:solidFill>
              <a:latin typeface="Calibri"/>
            </a:endParaRPr>
          </a:p>
        </p:txBody>
      </p:sp>
      <p:pic>
        <p:nvPicPr>
          <p:cNvPr id="6" name="Picture 5">
            <a:hlinkClick r:id="rId3"/>
            <a:extLst>
              <a:ext uri="{FF2B5EF4-FFF2-40B4-BE49-F238E27FC236}">
                <a16:creationId xmlns:a16="http://schemas.microsoft.com/office/drawing/2014/main" id="{E360A875-01A7-4A4A-674A-9355EAD0B85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40731" y="2979505"/>
            <a:ext cx="2062537" cy="2062537"/>
          </a:xfrm>
          <a:prstGeom prst="rect">
            <a:avLst/>
          </a:prstGeom>
        </p:spPr>
      </p:pic>
    </p:spTree>
    <p:extLst>
      <p:ext uri="{BB962C8B-B14F-4D97-AF65-F5344CB8AC3E}">
        <p14:creationId xmlns:p14="http://schemas.microsoft.com/office/powerpoint/2010/main" val="1304032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266700"/>
            <a:ext cx="9143999" cy="647700"/>
          </a:xfrm>
          <a:noFill/>
          <a:ln>
            <a:noFill/>
          </a:ln>
        </p:spPr>
        <p:txBody>
          <a:bodyPr spcFirstLastPara="1" wrap="square" lIns="91425" tIns="45700" rIns="91425" bIns="45700" anchor="ctr" anchorCtr="0">
            <a:noAutofit/>
          </a:bodyPr>
          <a:lstStyle/>
          <a:p>
            <a:br>
              <a:rPr lang="en-US" sz="3600" u="sng" dirty="0">
                <a:effectLst>
                  <a:outerShdw blurRad="38100" dist="38100" dir="2700000" algn="tl">
                    <a:srgbClr val="000000">
                      <a:alpha val="43137"/>
                    </a:srgbClr>
                  </a:outerShdw>
                </a:effectLst>
              </a:rPr>
            </a:br>
            <a:r>
              <a:rPr lang="en-US" sz="2800" u="sng" dirty="0">
                <a:effectLst>
                  <a:outerShdw blurRad="38100" dist="38100" dir="2700000" algn="tl">
                    <a:srgbClr val="000000">
                      <a:alpha val="43137"/>
                    </a:srgbClr>
                  </a:outerShdw>
                </a:effectLst>
              </a:rPr>
              <a:t>Who Has </a:t>
            </a:r>
            <a:r>
              <a:rPr lang="en-US" sz="2800" b="1" u="sng" dirty="0"/>
              <a:t>Access to Student Records – </a:t>
            </a:r>
            <a:r>
              <a:rPr lang="en-US" sz="2800" b="1" i="1" u="sng" dirty="0"/>
              <a:t>N.J.A.C</a:t>
            </a:r>
            <a:r>
              <a:rPr lang="en-US" sz="2800" b="1" u="sng" dirty="0"/>
              <a:t>. 6A:32-7.5</a:t>
            </a:r>
            <a:br>
              <a:rPr lang="en-US" sz="3600" u="sng" dirty="0">
                <a:effectLst>
                  <a:outerShdw blurRad="38100" dist="38100" dir="2700000" algn="tl">
                    <a:srgbClr val="000000">
                      <a:alpha val="43137"/>
                    </a:srgbClr>
                  </a:outerShdw>
                </a:effectLst>
              </a:rPr>
            </a:br>
            <a:endParaRPr lang="en-US" altLang="en-US" sz="3600"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8613" y="1295400"/>
            <a:ext cx="8629650" cy="5005388"/>
          </a:xfrm>
        </p:spPr>
        <p:txBody>
          <a:bodyPr>
            <a:normAutofit fontScale="92500" lnSpcReduction="20000"/>
          </a:bodyPr>
          <a:lstStyle/>
          <a:p>
            <a:pPr marL="619125" indent="-514350">
              <a:defRPr/>
            </a:pPr>
            <a:r>
              <a:rPr lang="en-US" dirty="0"/>
              <a:t>Parent of student under age of 18 and student w/ written parent consent</a:t>
            </a:r>
          </a:p>
          <a:p>
            <a:pPr marL="619125" indent="-514350">
              <a:defRPr/>
            </a:pPr>
            <a:r>
              <a:rPr lang="en-US" dirty="0"/>
              <a:t>Students, 16 or older terminating education; graduation or dropout</a:t>
            </a:r>
          </a:p>
          <a:p>
            <a:pPr marL="619125" indent="-514350">
              <a:defRPr/>
            </a:pPr>
            <a:r>
              <a:rPr lang="en-US" dirty="0"/>
              <a:t>Student 18 or older and parent w/written student consent; parent financially dependent student </a:t>
            </a:r>
          </a:p>
          <a:p>
            <a:pPr marL="619125" indent="-514350">
              <a:defRPr/>
            </a:pPr>
            <a:r>
              <a:rPr lang="en-US" dirty="0"/>
              <a:t>Certified school personnel w/education responsibility</a:t>
            </a:r>
          </a:p>
          <a:p>
            <a:pPr marL="619125" indent="-514350">
              <a:defRPr/>
            </a:pPr>
            <a:r>
              <a:rPr lang="en-US" dirty="0"/>
              <a:t>Certified school personnel w/education responsibility employed by agencies, schools</a:t>
            </a:r>
          </a:p>
          <a:p>
            <a:pPr marL="619125" indent="-514350">
              <a:defRPr/>
            </a:pPr>
            <a:r>
              <a:rPr lang="en-US" dirty="0"/>
              <a:t>Board of education, CSA, closed session unless otherwise requested by parent or adult student</a:t>
            </a:r>
          </a:p>
          <a:p>
            <a:pPr marL="619125" indent="-514350">
              <a:defRPr/>
            </a:pPr>
            <a:endParaRPr lang="en-US" dirty="0"/>
          </a:p>
          <a:p>
            <a:pPr marL="104775" indent="0">
              <a:buNone/>
              <a:defRPr/>
            </a:pPr>
            <a:endParaRPr lang="en-US" dirty="0"/>
          </a:p>
          <a:p>
            <a:pPr marL="619125" indent="-514350">
              <a:buFont typeface="+mj-lt"/>
              <a:buAutoNum type="arabicPeriod"/>
              <a:defRPr/>
            </a:pPr>
            <a:endParaRPr lang="en-US" dirty="0"/>
          </a:p>
          <a:p>
            <a:pPr marL="619125" indent="-514350">
              <a:buFont typeface="+mj-lt"/>
              <a:buAutoNum type="arabicPeriod"/>
              <a:defRPr/>
            </a:pPr>
            <a:endParaRPr lang="en-US" dirty="0"/>
          </a:p>
        </p:txBody>
      </p:sp>
      <p:sp>
        <p:nvSpPr>
          <p:cNvPr id="2" name="Slide Number Placeholder 1"/>
          <p:cNvSpPr>
            <a:spLocks noGrp="1"/>
          </p:cNvSpPr>
          <p:nvPr>
            <p:ph type="sldNum" sz="quarter" idx="12"/>
          </p:nvPr>
        </p:nvSpPr>
        <p:spPr/>
        <p:txBody>
          <a:bodyPr/>
          <a:lstStyle/>
          <a:p>
            <a:pPr>
              <a:defRPr/>
            </a:pPr>
            <a:fld id="{E443D2D3-79D4-425E-A51E-1C8F275C5E7B}" type="slidenum">
              <a:rPr lang="en-US" smtClean="0"/>
              <a:pPr>
                <a:defRPr/>
              </a:pPr>
              <a:t>30</a:t>
            </a:fld>
            <a:endParaRPr lang="en-US" dirty="0"/>
          </a:p>
        </p:txBody>
      </p:sp>
    </p:spTree>
    <p:extLst>
      <p:ext uri="{BB962C8B-B14F-4D97-AF65-F5344CB8AC3E}">
        <p14:creationId xmlns:p14="http://schemas.microsoft.com/office/powerpoint/2010/main" val="1945940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266700"/>
            <a:ext cx="9143999" cy="647700"/>
          </a:xfrm>
          <a:noFill/>
          <a:ln>
            <a:noFill/>
          </a:ln>
        </p:spPr>
        <p:txBody>
          <a:bodyPr spcFirstLastPara="1" wrap="square" lIns="91425" tIns="45700" rIns="91425" bIns="45700" anchor="ctr" anchorCtr="0">
            <a:noAutofit/>
          </a:bodyPr>
          <a:lstStyle/>
          <a:p>
            <a:br>
              <a:rPr lang="en-US" sz="3600" u="sng" dirty="0">
                <a:effectLst>
                  <a:outerShdw blurRad="38100" dist="38100" dir="2700000" algn="tl">
                    <a:srgbClr val="000000">
                      <a:alpha val="43137"/>
                    </a:srgbClr>
                  </a:outerShdw>
                </a:effectLst>
              </a:rPr>
            </a:br>
            <a:r>
              <a:rPr lang="en-US" sz="2800" u="sng" dirty="0">
                <a:effectLst>
                  <a:outerShdw blurRad="38100" dist="38100" dir="2700000" algn="tl">
                    <a:srgbClr val="000000">
                      <a:alpha val="43137"/>
                    </a:srgbClr>
                  </a:outerShdw>
                </a:effectLst>
              </a:rPr>
              <a:t>Who Has </a:t>
            </a:r>
            <a:r>
              <a:rPr lang="en-US" sz="2800" b="1" u="sng" dirty="0"/>
              <a:t>Access to Student Records – </a:t>
            </a:r>
            <a:r>
              <a:rPr lang="en-US" sz="2800" b="1" i="1" u="sng" dirty="0"/>
              <a:t>N.J.A.C</a:t>
            </a:r>
            <a:r>
              <a:rPr lang="en-US" sz="2800" b="1" u="sng" dirty="0"/>
              <a:t>. 6A:32-7.5</a:t>
            </a:r>
            <a:br>
              <a:rPr lang="en-US" sz="3600" u="sng" dirty="0">
                <a:effectLst>
                  <a:outerShdw blurRad="38100" dist="38100" dir="2700000" algn="tl">
                    <a:srgbClr val="000000">
                      <a:alpha val="43137"/>
                    </a:srgbClr>
                  </a:outerShdw>
                </a:effectLst>
              </a:rPr>
            </a:br>
            <a:endParaRPr lang="en-US" altLang="en-US" sz="3600"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8613" y="1099335"/>
            <a:ext cx="8629650" cy="5383657"/>
          </a:xfrm>
        </p:spPr>
        <p:txBody>
          <a:bodyPr>
            <a:normAutofit fontScale="77500" lnSpcReduction="20000"/>
          </a:bodyPr>
          <a:lstStyle/>
          <a:p>
            <a:pPr marL="619125" indent="-514350">
              <a:defRPr/>
            </a:pPr>
            <a:r>
              <a:rPr lang="en-US" sz="3800" dirty="0"/>
              <a:t>Secretarial and clerical personnel</a:t>
            </a:r>
          </a:p>
          <a:p>
            <a:pPr marL="619125" indent="-514350">
              <a:defRPr/>
            </a:pPr>
            <a:r>
              <a:rPr lang="en-US" sz="3800" dirty="0"/>
              <a:t>Accrediting organizations, Commissioner and DOE staff</a:t>
            </a:r>
          </a:p>
          <a:p>
            <a:pPr marL="619125" indent="-514350">
              <a:defRPr/>
            </a:pPr>
            <a:r>
              <a:rPr lang="en-US" sz="3800" dirty="0"/>
              <a:t>Other boards of education where student is placed, registered or seeks to enroll</a:t>
            </a:r>
          </a:p>
          <a:p>
            <a:pPr marL="619125" indent="-514350">
              <a:defRPr/>
            </a:pPr>
            <a:r>
              <a:rPr lang="en-US" sz="3800" dirty="0"/>
              <a:t>USDOE officials, DCP&amp;P, state and local welfare agencies</a:t>
            </a:r>
          </a:p>
          <a:p>
            <a:pPr marL="619125" indent="-514350">
              <a:defRPr/>
            </a:pPr>
            <a:r>
              <a:rPr lang="en-US" sz="3800" dirty="0"/>
              <a:t>Consent from parent/guardian, Court order, bona-fide researcher</a:t>
            </a:r>
          </a:p>
          <a:p>
            <a:pPr marL="104775" indent="0">
              <a:buNone/>
              <a:defRPr/>
            </a:pPr>
            <a:r>
              <a:rPr lang="en-US" sz="4000" dirty="0"/>
              <a:t>In complying with this section, individuals shall adhere to requirements pursuant to the Open Public Records Act (OPRA) and the Family Educational Rights and Privacy Act (FERPA).</a:t>
            </a:r>
            <a:endParaRPr lang="en-US" sz="4000" b="1" dirty="0"/>
          </a:p>
          <a:p>
            <a:pPr marL="104775" indent="0">
              <a:buNone/>
              <a:defRPr/>
            </a:pPr>
            <a:endParaRPr lang="en-US" sz="3800" dirty="0"/>
          </a:p>
          <a:p>
            <a:pPr marL="104775" indent="0">
              <a:buNone/>
              <a:defRPr/>
            </a:pPr>
            <a:endParaRPr lang="en-US" dirty="0"/>
          </a:p>
          <a:p>
            <a:pPr marL="619125" indent="-514350">
              <a:buFont typeface="+mj-lt"/>
              <a:buAutoNum type="arabicPeriod"/>
              <a:defRPr/>
            </a:pPr>
            <a:endParaRPr lang="en-US" dirty="0"/>
          </a:p>
          <a:p>
            <a:pPr marL="619125" indent="-514350">
              <a:buFont typeface="+mj-lt"/>
              <a:buAutoNum type="arabicPeriod"/>
              <a:defRPr/>
            </a:pPr>
            <a:endParaRPr lang="en-US" dirty="0"/>
          </a:p>
        </p:txBody>
      </p:sp>
      <p:sp>
        <p:nvSpPr>
          <p:cNvPr id="2" name="Slide Number Placeholder 1"/>
          <p:cNvSpPr>
            <a:spLocks noGrp="1"/>
          </p:cNvSpPr>
          <p:nvPr>
            <p:ph type="sldNum" sz="quarter" idx="12"/>
          </p:nvPr>
        </p:nvSpPr>
        <p:spPr/>
        <p:txBody>
          <a:bodyPr/>
          <a:lstStyle/>
          <a:p>
            <a:pPr>
              <a:defRPr/>
            </a:pPr>
            <a:fld id="{E443D2D3-79D4-425E-A51E-1C8F275C5E7B}" type="slidenum">
              <a:rPr lang="en-US" smtClean="0"/>
              <a:pPr>
                <a:defRPr/>
              </a:pPr>
              <a:t>31</a:t>
            </a:fld>
            <a:endParaRPr lang="en-US" dirty="0"/>
          </a:p>
        </p:txBody>
      </p:sp>
    </p:spTree>
    <p:extLst>
      <p:ext uri="{BB962C8B-B14F-4D97-AF65-F5344CB8AC3E}">
        <p14:creationId xmlns:p14="http://schemas.microsoft.com/office/powerpoint/2010/main" val="1957028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067800" cy="1143000"/>
          </a:xfrm>
          <a:noFill/>
          <a:ln>
            <a:noFill/>
          </a:ln>
        </p:spPr>
        <p:style>
          <a:lnRef idx="2">
            <a:schemeClr val="accent1"/>
          </a:lnRef>
          <a:fillRef idx="1">
            <a:schemeClr val="lt1"/>
          </a:fillRef>
          <a:effectRef idx="0">
            <a:schemeClr val="accent1"/>
          </a:effectRef>
          <a:fontRef idx="minor">
            <a:schemeClr val="dk1"/>
          </a:fontRef>
        </p:style>
        <p:txBody>
          <a:bodyPr>
            <a:noAutofit/>
          </a:bodyPr>
          <a:lstStyle/>
          <a:p>
            <a:r>
              <a:rPr lang="en-US" sz="3200" b="1" u="sng" dirty="0"/>
              <a:t>Selected Student Records and Confidentiality Issues</a:t>
            </a:r>
            <a:endParaRPr lang="en-US" sz="3200" u="sng" dirty="0"/>
          </a:p>
        </p:txBody>
      </p:sp>
      <p:sp>
        <p:nvSpPr>
          <p:cNvPr id="3" name="Subtitle 2"/>
          <p:cNvSpPr>
            <a:spLocks noGrp="1"/>
          </p:cNvSpPr>
          <p:nvPr>
            <p:ph idx="1"/>
          </p:nvPr>
        </p:nvSpPr>
        <p:spPr>
          <a:xfrm>
            <a:off x="457200" y="1295400"/>
            <a:ext cx="8229600" cy="4830763"/>
          </a:xfrm>
        </p:spPr>
        <p:txBody>
          <a:bodyPr>
            <a:normAutofit/>
          </a:bodyPr>
          <a:lstStyle/>
          <a:p>
            <a:pPr marL="0" indent="0" algn="ctr">
              <a:buNone/>
            </a:pPr>
            <a:r>
              <a:rPr lang="en-US" b="1" dirty="0">
                <a:solidFill>
                  <a:schemeClr val="tx1"/>
                </a:solidFill>
              </a:rPr>
              <a:t>Divorced and Separated Parents</a:t>
            </a:r>
          </a:p>
          <a:p>
            <a:pPr marL="0" indent="0" algn="ctr">
              <a:buNone/>
            </a:pPr>
            <a:endParaRPr lang="en-US" dirty="0">
              <a:solidFill>
                <a:schemeClr val="tx1"/>
              </a:solidFill>
            </a:endParaRPr>
          </a:p>
          <a:p>
            <a:pPr algn="l"/>
            <a:r>
              <a:rPr lang="en-US" sz="2800" dirty="0">
                <a:solidFill>
                  <a:schemeClr val="tx1"/>
                </a:solidFill>
              </a:rPr>
              <a:t>The Non-Custodial Parent has the same rights as the custodial parent, unless rights have been terminated pursuant to a </a:t>
            </a:r>
            <a:r>
              <a:rPr lang="en-US" sz="2800" u="sng" dirty="0">
                <a:solidFill>
                  <a:srgbClr val="FF0000"/>
                </a:solidFill>
              </a:rPr>
              <a:t>court order. </a:t>
            </a:r>
            <a:r>
              <a:rPr lang="en-US" sz="2800" dirty="0"/>
              <a:t>Get and review a copy of the settlement agreement, if there is one.</a:t>
            </a:r>
            <a:endParaRPr lang="en-US" sz="2800" u="sng" dirty="0">
              <a:solidFill>
                <a:srgbClr val="FF0000"/>
              </a:solidFill>
            </a:endParaRPr>
          </a:p>
          <a:p>
            <a:pPr algn="l"/>
            <a:endParaRPr lang="en-US" sz="2800" dirty="0">
              <a:solidFill>
                <a:schemeClr val="tx1"/>
              </a:solidFill>
            </a:endParaRPr>
          </a:p>
          <a:p>
            <a:pPr algn="l"/>
            <a:r>
              <a:rPr lang="en-US" sz="2800" dirty="0">
                <a:solidFill>
                  <a:schemeClr val="tx1"/>
                </a:solidFill>
              </a:rPr>
              <a:t> Note that a Court Order is signed by a judge</a:t>
            </a:r>
          </a:p>
          <a:p>
            <a:pPr lvl="1" algn="l">
              <a:buFont typeface="Calibri" panose="020F0502020204030204" pitchFamily="34" charset="0"/>
              <a:buChar char="─"/>
            </a:pPr>
            <a:r>
              <a:rPr lang="en-US" sz="2400" dirty="0">
                <a:solidFill>
                  <a:schemeClr val="tx1"/>
                </a:solidFill>
              </a:rPr>
              <a:t>Different from a subpoena which can be signed by an attorney</a:t>
            </a:r>
          </a:p>
          <a:p>
            <a:pPr algn="l"/>
            <a:endParaRPr lang="en-US" sz="4000" dirty="0"/>
          </a:p>
        </p:txBody>
      </p:sp>
      <p:sp>
        <p:nvSpPr>
          <p:cNvPr id="6" name="Slide Number Placeholder 5"/>
          <p:cNvSpPr>
            <a:spLocks noGrp="1"/>
          </p:cNvSpPr>
          <p:nvPr>
            <p:ph type="sldNum" sz="quarter" idx="12"/>
          </p:nvPr>
        </p:nvSpPr>
        <p:spPr/>
        <p:txBody>
          <a:bodyPr/>
          <a:lstStyle/>
          <a:p>
            <a:fld id="{119F57FB-F90B-40B6-B87B-B9AB2438624F}" type="slidenum">
              <a:rPr lang="en-US" smtClean="0"/>
              <a:pPr/>
              <a:t>32</a:t>
            </a:fld>
            <a:endParaRPr lang="en-US" dirty="0"/>
          </a:p>
        </p:txBody>
      </p:sp>
    </p:spTree>
    <p:extLst>
      <p:ext uri="{BB962C8B-B14F-4D97-AF65-F5344CB8AC3E}">
        <p14:creationId xmlns:p14="http://schemas.microsoft.com/office/powerpoint/2010/main" val="323516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266700"/>
            <a:ext cx="9143999" cy="647700"/>
          </a:xfrm>
          <a:noFill/>
          <a:ln>
            <a:noFill/>
          </a:ln>
        </p:spPr>
        <p:txBody>
          <a:bodyPr spcFirstLastPara="1" wrap="square" lIns="91425" tIns="45700" rIns="91425" bIns="45700" anchor="ctr" anchorCtr="0">
            <a:noAutofit/>
          </a:bodyPr>
          <a:lstStyle/>
          <a:p>
            <a:br>
              <a:rPr lang="en-US" sz="3600" u="sng" dirty="0">
                <a:effectLst>
                  <a:outerShdw blurRad="38100" dist="38100" dir="2700000" algn="tl">
                    <a:srgbClr val="000000">
                      <a:alpha val="43137"/>
                    </a:srgbClr>
                  </a:outerShdw>
                </a:effectLst>
              </a:rPr>
            </a:br>
            <a:r>
              <a:rPr lang="en-US" sz="3600" b="1" u="sng" dirty="0"/>
              <a:t>General Considerations – </a:t>
            </a:r>
            <a:r>
              <a:rPr lang="en-US" sz="3600" b="1" i="1" u="sng" dirty="0"/>
              <a:t>N.J.A.C</a:t>
            </a:r>
            <a:r>
              <a:rPr lang="en-US" sz="3600" b="1" u="sng" dirty="0"/>
              <a:t>. 6A:32-7.1</a:t>
            </a:r>
            <a:br>
              <a:rPr lang="en-US" sz="3600" u="sng" dirty="0">
                <a:effectLst>
                  <a:outerShdw blurRad="38100" dist="38100" dir="2700000" algn="tl">
                    <a:srgbClr val="000000">
                      <a:alpha val="43137"/>
                    </a:srgbClr>
                  </a:outerShdw>
                </a:effectLst>
              </a:rPr>
            </a:br>
            <a:endParaRPr lang="en-US" altLang="en-US" sz="3600"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8613" y="1295400"/>
            <a:ext cx="8629650" cy="5005388"/>
          </a:xfrm>
        </p:spPr>
        <p:txBody>
          <a:bodyPr>
            <a:noAutofit/>
          </a:bodyPr>
          <a:lstStyle/>
          <a:p>
            <a:pPr marL="561975" indent="-457200">
              <a:defRPr/>
            </a:pPr>
            <a:r>
              <a:rPr lang="en-US" sz="2800" b="1" dirty="0"/>
              <a:t>Student health records </a:t>
            </a:r>
            <a:r>
              <a:rPr lang="en-US" sz="2800" dirty="0"/>
              <a:t>shall be maintained </a:t>
            </a:r>
            <a:r>
              <a:rPr lang="en-US" sz="2800" b="1" dirty="0"/>
              <a:t>separately</a:t>
            </a:r>
            <a:r>
              <a:rPr lang="en-US" sz="2800" dirty="0"/>
              <a:t> from other student records. Upon graduation or termination, the health history and immunization record shall be removed from the student’s health record and placed in the student’s mandated record. </a:t>
            </a:r>
          </a:p>
        </p:txBody>
      </p:sp>
      <p:sp>
        <p:nvSpPr>
          <p:cNvPr id="2" name="Slide Number Placeholder 1"/>
          <p:cNvSpPr>
            <a:spLocks noGrp="1"/>
          </p:cNvSpPr>
          <p:nvPr>
            <p:ph type="sldNum" sz="quarter" idx="12"/>
          </p:nvPr>
        </p:nvSpPr>
        <p:spPr/>
        <p:txBody>
          <a:bodyPr/>
          <a:lstStyle/>
          <a:p>
            <a:pPr>
              <a:defRPr/>
            </a:pPr>
            <a:fld id="{E443D2D3-79D4-425E-A51E-1C8F275C5E7B}" type="slidenum">
              <a:rPr lang="en-US" smtClean="0"/>
              <a:pPr>
                <a:defRPr/>
              </a:pPr>
              <a:t>33</a:t>
            </a:fld>
            <a:endParaRPr lang="en-US" dirty="0"/>
          </a:p>
        </p:txBody>
      </p:sp>
    </p:spTree>
    <p:extLst>
      <p:ext uri="{BB962C8B-B14F-4D97-AF65-F5344CB8AC3E}">
        <p14:creationId xmlns:p14="http://schemas.microsoft.com/office/powerpoint/2010/main" val="3089092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4CBE5-1970-964C-BFE4-614FF75E5B06}"/>
              </a:ext>
            </a:extLst>
          </p:cNvPr>
          <p:cNvSpPr>
            <a:spLocks noGrp="1"/>
          </p:cNvSpPr>
          <p:nvPr>
            <p:ph type="title"/>
          </p:nvPr>
        </p:nvSpPr>
        <p:spPr/>
        <p:txBody>
          <a:bodyPr/>
          <a:lstStyle/>
          <a:p>
            <a:r>
              <a:rPr lang="en-US" dirty="0"/>
              <a:t>Case examples of </a:t>
            </a:r>
            <a:br>
              <a:rPr lang="en-US" dirty="0"/>
            </a:br>
            <a:r>
              <a:rPr lang="en-US" dirty="0"/>
              <a:t>violations of </a:t>
            </a:r>
            <a:r>
              <a:rPr lang="en-US" dirty="0" err="1"/>
              <a:t>ferpa</a:t>
            </a:r>
            <a:endParaRPr lang="en-US" dirty="0"/>
          </a:p>
        </p:txBody>
      </p:sp>
    </p:spTree>
    <p:extLst>
      <p:ext uri="{BB962C8B-B14F-4D97-AF65-F5344CB8AC3E}">
        <p14:creationId xmlns:p14="http://schemas.microsoft.com/office/powerpoint/2010/main" val="746261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563562"/>
          </a:xfrm>
        </p:spPr>
        <p:txBody>
          <a:bodyPr>
            <a:noAutofit/>
          </a:bodyPr>
          <a:lstStyle/>
          <a:p>
            <a:r>
              <a:rPr lang="en-US" sz="2000" u="sng" dirty="0"/>
              <a:t>Miguel v. Mahwah BOE</a:t>
            </a:r>
            <a:br>
              <a:rPr lang="en-US" sz="2000" u="sng" dirty="0"/>
            </a:br>
            <a:r>
              <a:rPr lang="en-US" sz="2000" dirty="0"/>
              <a:t>11/16/18 - #373-18</a:t>
            </a:r>
            <a:endParaRPr lang="en-US" sz="2000" u="sng" dirty="0"/>
          </a:p>
        </p:txBody>
      </p:sp>
      <p:sp>
        <p:nvSpPr>
          <p:cNvPr id="3" name="Content Placeholder 2"/>
          <p:cNvSpPr>
            <a:spLocks noGrp="1"/>
          </p:cNvSpPr>
          <p:nvPr>
            <p:ph idx="1"/>
          </p:nvPr>
        </p:nvSpPr>
        <p:spPr>
          <a:xfrm>
            <a:off x="228600" y="685800"/>
            <a:ext cx="8686800" cy="5791200"/>
          </a:xfrm>
        </p:spPr>
        <p:txBody>
          <a:bodyPr>
            <a:normAutofit/>
          </a:bodyPr>
          <a:lstStyle/>
          <a:p>
            <a:pPr>
              <a:buNone/>
            </a:pPr>
            <a:r>
              <a:rPr lang="en-US" sz="2800" u="sng" dirty="0"/>
              <a:t>Facts:</a:t>
            </a:r>
            <a:endParaRPr lang="en-US" sz="2800" dirty="0"/>
          </a:p>
          <a:p>
            <a:r>
              <a:rPr lang="en-US" sz="2800" dirty="0"/>
              <a:t>SD filed CU Charges against tenured English Teacher / SGA Advisor for multiple alleged acts, including a FERPA violation:</a:t>
            </a:r>
          </a:p>
          <a:p>
            <a:pPr marL="914400" lvl="1" indent="-514350"/>
            <a:r>
              <a:rPr lang="en-US" dirty="0"/>
              <a:t>Took pictures of students in school without their consent</a:t>
            </a:r>
          </a:p>
          <a:p>
            <a:pPr marL="914400" lvl="1" indent="-514350"/>
            <a:r>
              <a:rPr lang="en-US" dirty="0"/>
              <a:t>Inserted captions on the picture</a:t>
            </a:r>
          </a:p>
          <a:p>
            <a:pPr marL="914400" lvl="1" indent="-514350"/>
            <a:r>
              <a:rPr lang="en-US" dirty="0"/>
              <a:t>Texted the image to other students in the SGA Group Chat</a:t>
            </a:r>
          </a:p>
          <a:p>
            <a:pPr lvl="1"/>
            <a:r>
              <a:rPr lang="en-US" dirty="0"/>
              <a:t>Teacher a</a:t>
            </a:r>
            <a:r>
              <a:rPr lang="en-US" dirty="0">
                <a:solidFill>
                  <a:schemeClr val="tx1"/>
                </a:solidFill>
              </a:rPr>
              <a:t>dmitted taking and posting the pictures, but claimed that the act was not meant to be mean-spirited.</a:t>
            </a:r>
            <a:endParaRPr kumimoji="0" lang="en-US" b="0" i="0" u="none" strike="noStrike" kern="1200" cap="none" spc="0" normalizeH="0" baseline="0" noProof="0" dirty="0">
              <a:ln>
                <a:noFill/>
              </a:ln>
              <a:solidFill>
                <a:schemeClr val="tx1"/>
              </a:solidFill>
              <a:effectLst/>
              <a:uLnTx/>
              <a:uFillTx/>
              <a:latin typeface="+mn-lt"/>
              <a:ea typeface="+mn-ea"/>
              <a:cs typeface="+mn-cs"/>
            </a:endParaRPr>
          </a:p>
          <a:p>
            <a:endParaRPr lang="en-US" sz="2800" dirty="0"/>
          </a:p>
          <a:p>
            <a:pPr marL="514350" indent="-514350">
              <a:buAutoNum type="arabicPeriod" startAt="9"/>
            </a:pPr>
            <a:endParaRPr lang="en-US" sz="2800" dirty="0"/>
          </a:p>
          <a:p>
            <a:pPr marL="514350" indent="-514350">
              <a:buFont typeface="+mj-lt"/>
              <a:buAutoNum type="arabicPeriod" startAt="9"/>
            </a:pPr>
            <a:endParaRPr lang="en-US" sz="2800" dirty="0"/>
          </a:p>
        </p:txBody>
      </p:sp>
      <p:sp>
        <p:nvSpPr>
          <p:cNvPr id="7" name="Slide Number Placeholder 6"/>
          <p:cNvSpPr>
            <a:spLocks noGrp="1"/>
          </p:cNvSpPr>
          <p:nvPr>
            <p:ph type="sldNum" sz="quarter" idx="11"/>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66AB8EC3-70AD-4CFB-AE4F-3F359721CA65}" type="slidenum">
              <a:rPr lang="en-US" smtClean="0"/>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563562"/>
          </a:xfrm>
        </p:spPr>
        <p:txBody>
          <a:bodyPr>
            <a:noAutofit/>
          </a:bodyPr>
          <a:lstStyle/>
          <a:p>
            <a:r>
              <a:rPr lang="en-US" sz="2000" u="sng" dirty="0"/>
              <a:t>Miguel v. Mahwah BOE</a:t>
            </a:r>
            <a:br>
              <a:rPr lang="en-US" sz="2000" u="sng" dirty="0"/>
            </a:br>
            <a:r>
              <a:rPr lang="en-US" sz="2000" dirty="0"/>
              <a:t>11/16/18 - #373-18</a:t>
            </a:r>
            <a:endParaRPr lang="en-US" sz="2000" u="sng" dirty="0"/>
          </a:p>
        </p:txBody>
      </p:sp>
      <p:sp>
        <p:nvSpPr>
          <p:cNvPr id="3" name="Content Placeholder 2"/>
          <p:cNvSpPr>
            <a:spLocks noGrp="1"/>
          </p:cNvSpPr>
          <p:nvPr>
            <p:ph idx="1"/>
          </p:nvPr>
        </p:nvSpPr>
        <p:spPr>
          <a:xfrm>
            <a:off x="228600" y="685800"/>
            <a:ext cx="8686800" cy="5791200"/>
          </a:xfrm>
        </p:spPr>
        <p:txBody>
          <a:bodyPr>
            <a:normAutofit fontScale="92500" lnSpcReduction="20000"/>
          </a:bodyPr>
          <a:lstStyle/>
          <a:p>
            <a:pPr>
              <a:buNone/>
            </a:pPr>
            <a:r>
              <a:rPr lang="en-US" sz="2800" u="sng" dirty="0"/>
              <a:t>Analysis</a:t>
            </a:r>
            <a:r>
              <a:rPr lang="en-US" sz="2800" dirty="0"/>
              <a:t>:</a:t>
            </a:r>
          </a:p>
          <a:p>
            <a:pPr marL="0" indent="0">
              <a:buNone/>
            </a:pPr>
            <a:r>
              <a:rPr lang="en-US" sz="2800" dirty="0"/>
              <a:t>“At the hearing, the [teacher] admitted that he knew pupil confidentiality laws prohibit school officials from taking photos of students without parental consent, and that he had violated the law.”</a:t>
            </a:r>
          </a:p>
          <a:p>
            <a:pPr marL="914400" lvl="1" indent="-514350"/>
            <a:r>
              <a:rPr lang="en-US" sz="2400" dirty="0"/>
              <a:t>Teacher violated FERPA</a:t>
            </a:r>
          </a:p>
          <a:p>
            <a:pPr marL="914400" lvl="1" indent="-514350"/>
            <a:r>
              <a:rPr lang="en-US" sz="2400" dirty="0"/>
              <a:t>“Taking pictures of students without their knowledge or consent is inappropriate and unprofessional in a school environment.”</a:t>
            </a:r>
          </a:p>
          <a:p>
            <a:pPr marL="914400" lvl="1" indent="-514350"/>
            <a:r>
              <a:rPr lang="en-US" sz="2400" dirty="0"/>
              <a:t>“The [teacher’s] claim that he was making a joke, and did not realize he upset anyone, is of no import.  Demeaning students is not appropriate conduct for a teacher.”</a:t>
            </a:r>
          </a:p>
          <a:p>
            <a:pPr marL="914400" lvl="1" indent="-514350"/>
            <a:r>
              <a:rPr lang="en-US" sz="2400" dirty="0"/>
              <a:t>“The [teacher] showed a lack of sensitivity for students’ feelings and a lack of understanding of societal norms and boundaries, especially for a professional educator who interacts with minors.”</a:t>
            </a:r>
          </a:p>
          <a:p>
            <a:pPr>
              <a:buNone/>
            </a:pPr>
            <a:endParaRPr lang="en-US" sz="2800" u="sng" dirty="0"/>
          </a:p>
          <a:p>
            <a:pPr>
              <a:buNone/>
            </a:pPr>
            <a:endParaRPr lang="en-US" sz="2800" u="sng" dirty="0"/>
          </a:p>
          <a:p>
            <a:pPr>
              <a:buNone/>
            </a:pPr>
            <a:r>
              <a:rPr lang="en-US" sz="2800" u="sng" dirty="0"/>
              <a:t>Holding:</a:t>
            </a:r>
            <a:r>
              <a:rPr lang="en-US" sz="2800" dirty="0"/>
              <a:t>  Sustained.  Teacher is dismissed.</a:t>
            </a:r>
          </a:p>
          <a:p>
            <a:pPr marL="0" indent="0">
              <a:buNone/>
            </a:pPr>
            <a:endParaRPr lang="en-US" sz="2800" dirty="0"/>
          </a:p>
          <a:p>
            <a:pPr marL="514350" indent="-514350">
              <a:buFont typeface="+mj-lt"/>
              <a:buAutoNum type="arabicPeriod" startAt="9"/>
            </a:pPr>
            <a:endParaRPr lang="en-US" sz="2800" dirty="0"/>
          </a:p>
        </p:txBody>
      </p:sp>
      <p:sp>
        <p:nvSpPr>
          <p:cNvPr id="7" name="Slide Number Placeholder 6"/>
          <p:cNvSpPr>
            <a:spLocks noGrp="1"/>
          </p:cNvSpPr>
          <p:nvPr>
            <p:ph type="sldNum" sz="quarter" idx="11"/>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66AB8EC3-70AD-4CFB-AE4F-3F359721CA65}" type="slidenum">
              <a:rPr lang="en-US" smtClean="0"/>
              <a:pPr>
                <a:defRPr/>
              </a:pPr>
              <a:t>36</a:t>
            </a:fld>
            <a:endParaRPr lang="en-US" dirty="0"/>
          </a:p>
        </p:txBody>
      </p:sp>
    </p:spTree>
    <p:extLst>
      <p:ext uri="{BB962C8B-B14F-4D97-AF65-F5344CB8AC3E}">
        <p14:creationId xmlns:p14="http://schemas.microsoft.com/office/powerpoint/2010/main" val="14996749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411162"/>
          </a:xfrm>
        </p:spPr>
        <p:txBody>
          <a:bodyPr>
            <a:noAutofit/>
          </a:bodyPr>
          <a:lstStyle/>
          <a:p>
            <a:r>
              <a:rPr lang="en-US" sz="2800" u="sng" dirty="0"/>
              <a:t>Rene Chakmakian v. Englewood Cliffs SD, 2/19/2020 </a:t>
            </a:r>
            <a:endParaRPr lang="en-US" sz="2800" u="sng" dirty="0">
              <a:cs typeface="Calibri"/>
            </a:endParaRPr>
          </a:p>
        </p:txBody>
      </p:sp>
      <p:sp>
        <p:nvSpPr>
          <p:cNvPr id="3" name="Content Placeholder 2"/>
          <p:cNvSpPr>
            <a:spLocks noGrp="1"/>
          </p:cNvSpPr>
          <p:nvPr>
            <p:ph idx="1"/>
          </p:nvPr>
        </p:nvSpPr>
        <p:spPr>
          <a:xfrm>
            <a:off x="228600" y="990600"/>
            <a:ext cx="8686800" cy="5638800"/>
          </a:xfrm>
        </p:spPr>
        <p:txBody>
          <a:bodyPr vert="horz" lIns="91440" tIns="45720" rIns="91440" bIns="45720" rtlCol="0" anchor="t">
            <a:normAutofit lnSpcReduction="10000"/>
          </a:bodyPr>
          <a:lstStyle/>
          <a:p>
            <a:pPr>
              <a:buNone/>
            </a:pPr>
            <a:r>
              <a:rPr lang="en-US" b="1" u="sng" dirty="0"/>
              <a:t>Facts</a:t>
            </a:r>
            <a:r>
              <a:rPr lang="en-US" dirty="0"/>
              <a:t>:  SD filed Conduct Unbecoming Charges against tenured 18 year Special Education teacher.</a:t>
            </a:r>
          </a:p>
          <a:p>
            <a:pPr>
              <a:buNone/>
            </a:pPr>
            <a:endParaRPr lang="en-US" b="1" u="sng" dirty="0">
              <a:cs typeface="Calibri"/>
            </a:endParaRPr>
          </a:p>
          <a:p>
            <a:pPr>
              <a:buNone/>
            </a:pPr>
            <a:r>
              <a:rPr lang="en-US" b="1" u="sng" dirty="0"/>
              <a:t>SD Allegations:</a:t>
            </a:r>
            <a:endParaRPr lang="en-US" b="1" dirty="0"/>
          </a:p>
          <a:p>
            <a:r>
              <a:rPr lang="en-US" dirty="0"/>
              <a:t>Claimed she violated FERPA and NJ Pupils Records Statutes</a:t>
            </a:r>
          </a:p>
          <a:p>
            <a:r>
              <a:rPr lang="en-US" dirty="0"/>
              <a:t>While investigating the server usage of another teacher (her  fiancé), the SD discovered inappropriate email exchanges between the two staff members</a:t>
            </a:r>
          </a:p>
        </p:txBody>
      </p:sp>
      <p:sp>
        <p:nvSpPr>
          <p:cNvPr id="4" name="Slide Number Placeholder 3"/>
          <p:cNvSpPr>
            <a:spLocks noGrp="1"/>
          </p:cNvSpPr>
          <p:nvPr>
            <p:ph type="sldNum" sz="quarter" idx="12"/>
          </p:nvPr>
        </p:nvSpPr>
        <p:spPr/>
        <p:txBody>
          <a:bodyPr/>
          <a:lstStyle/>
          <a:p>
            <a:pPr>
              <a:defRPr/>
            </a:pPr>
            <a:fld id="{E443D2D3-79D4-425E-A51E-1C8F275C5E7B}" type="slidenum">
              <a:rPr lang="en-US" smtClean="0"/>
              <a:pPr>
                <a:defRPr/>
              </a:pPr>
              <a:t>37</a:t>
            </a:fld>
            <a:endParaRPr lang="en-US" dirty="0"/>
          </a:p>
        </p:txBody>
      </p:sp>
    </p:spTree>
    <p:extLst>
      <p:ext uri="{BB962C8B-B14F-4D97-AF65-F5344CB8AC3E}">
        <p14:creationId xmlns:p14="http://schemas.microsoft.com/office/powerpoint/2010/main" val="2843898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411162"/>
          </a:xfrm>
        </p:spPr>
        <p:txBody>
          <a:bodyPr>
            <a:noAutofit/>
          </a:bodyPr>
          <a:lstStyle/>
          <a:p>
            <a:r>
              <a:rPr lang="en-US" sz="2800" u="sng" dirty="0"/>
              <a:t>Rene Chakmakian v. Englewood Cliffs SD, 2/19/2020 </a:t>
            </a:r>
          </a:p>
        </p:txBody>
      </p:sp>
      <p:sp>
        <p:nvSpPr>
          <p:cNvPr id="3" name="Content Placeholder 2"/>
          <p:cNvSpPr>
            <a:spLocks noGrp="1"/>
          </p:cNvSpPr>
          <p:nvPr>
            <p:ph idx="1"/>
          </p:nvPr>
        </p:nvSpPr>
        <p:spPr>
          <a:xfrm>
            <a:off x="228600" y="838200"/>
            <a:ext cx="8686800" cy="5791200"/>
          </a:xfrm>
        </p:spPr>
        <p:txBody>
          <a:bodyPr vert="horz" lIns="91440" tIns="45720" rIns="91440" bIns="45720" rtlCol="0" anchor="t">
            <a:normAutofit fontScale="70000" lnSpcReduction="20000"/>
          </a:bodyPr>
          <a:lstStyle/>
          <a:p>
            <a:r>
              <a:rPr lang="en-US" b="1" dirty="0"/>
              <a:t>Alleged Email Content</a:t>
            </a:r>
          </a:p>
          <a:p>
            <a:pPr lvl="1"/>
            <a:r>
              <a:rPr lang="en-US" dirty="0"/>
              <a:t>Behavior Chart of a student; </a:t>
            </a:r>
          </a:p>
          <a:p>
            <a:pPr lvl="1"/>
            <a:r>
              <a:rPr lang="en-US" dirty="0"/>
              <a:t>Copy of an email to a parent re:  child’s disruptive behavior; discussion about a challenging student using vulgar and derogatory language and a recommendation that if the student acted up, they should be removed from the fiancé's class; </a:t>
            </a:r>
          </a:p>
          <a:p>
            <a:pPr lvl="1"/>
            <a:r>
              <a:rPr lang="en-US" dirty="0"/>
              <a:t>Referring to a group of mothers of students in a pejorative manner; </a:t>
            </a:r>
          </a:p>
          <a:p>
            <a:pPr lvl="1"/>
            <a:r>
              <a:rPr lang="en-US" dirty="0"/>
              <a:t>References to the Principal in an offensive and vulgar manner; </a:t>
            </a:r>
          </a:p>
          <a:p>
            <a:pPr lvl="1"/>
            <a:r>
              <a:rPr lang="en-US" dirty="0"/>
              <a:t>Copy of an email to a parent regarding strategies for tutoring a student, </a:t>
            </a:r>
          </a:p>
          <a:p>
            <a:pPr lvl="1"/>
            <a:r>
              <a:rPr lang="en-US" dirty="0"/>
              <a:t>Copy of an email re:  available tutoring times of a student; </a:t>
            </a:r>
          </a:p>
          <a:p>
            <a:pPr lvl="1"/>
            <a:r>
              <a:rPr lang="en-US" dirty="0"/>
              <a:t>Disparaged her supervisor – “I can’t wait til serve her head on a platter.”; </a:t>
            </a:r>
          </a:p>
          <a:p>
            <a:pPr lvl="1"/>
            <a:r>
              <a:rPr lang="en-US" dirty="0"/>
              <a:t>Disparaged another teacher and the teacher’s children/SD students; </a:t>
            </a:r>
          </a:p>
          <a:p>
            <a:pPr lvl="1"/>
            <a:r>
              <a:rPr lang="en-US" dirty="0"/>
              <a:t>Copy of Group email about a classified student’s unpacking routine; </a:t>
            </a:r>
          </a:p>
          <a:p>
            <a:pPr lvl="1"/>
            <a:r>
              <a:rPr lang="en-US" dirty="0"/>
              <a:t>Copy of a reply to a parent with a grade question – disparaging the parent – “hate this place and kids and parents --- like my --- will never get additional help; </a:t>
            </a:r>
          </a:p>
          <a:p>
            <a:pPr lvl="1"/>
            <a:r>
              <a:rPr lang="en-US" dirty="0"/>
              <a:t>Mocking and disparaging another staff member’s ability to conduct a training and </a:t>
            </a:r>
          </a:p>
          <a:p>
            <a:pPr lvl="1"/>
            <a:r>
              <a:rPr lang="en-US" dirty="0"/>
              <a:t>Described 2 teachers with unflattering nick-names as “being two-faced in their treatment of another staff member.”</a:t>
            </a:r>
          </a:p>
        </p:txBody>
      </p:sp>
      <p:sp>
        <p:nvSpPr>
          <p:cNvPr id="4" name="Slide Number Placeholder 3"/>
          <p:cNvSpPr>
            <a:spLocks noGrp="1"/>
          </p:cNvSpPr>
          <p:nvPr>
            <p:ph type="sldNum" sz="quarter" idx="12"/>
          </p:nvPr>
        </p:nvSpPr>
        <p:spPr/>
        <p:txBody>
          <a:bodyPr/>
          <a:lstStyle/>
          <a:p>
            <a:pPr>
              <a:defRPr/>
            </a:pPr>
            <a:fld id="{E443D2D3-79D4-425E-A51E-1C8F275C5E7B}"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258762"/>
          </a:xfrm>
        </p:spPr>
        <p:txBody>
          <a:bodyPr>
            <a:noAutofit/>
          </a:bodyPr>
          <a:lstStyle/>
          <a:p>
            <a:r>
              <a:rPr lang="en-US" sz="2800" u="sng" dirty="0"/>
              <a:t>Rene Chakmakian v. Englewood Cliffs SD, 2/19/2020 </a:t>
            </a:r>
          </a:p>
        </p:txBody>
      </p:sp>
      <p:sp>
        <p:nvSpPr>
          <p:cNvPr id="3" name="Content Placeholder 2"/>
          <p:cNvSpPr>
            <a:spLocks noGrp="1"/>
          </p:cNvSpPr>
          <p:nvPr>
            <p:ph idx="1"/>
          </p:nvPr>
        </p:nvSpPr>
        <p:spPr>
          <a:xfrm>
            <a:off x="76200" y="772946"/>
            <a:ext cx="9067800" cy="5856454"/>
          </a:xfrm>
        </p:spPr>
        <p:txBody>
          <a:bodyPr vert="horz" lIns="91440" tIns="45720" rIns="91440" bIns="45720" rtlCol="0" anchor="t">
            <a:normAutofit fontScale="77500" lnSpcReduction="20000"/>
          </a:bodyPr>
          <a:lstStyle/>
          <a:p>
            <a:pPr>
              <a:buNone/>
            </a:pPr>
            <a:r>
              <a:rPr lang="en-US" b="1" u="sng" dirty="0"/>
              <a:t>Rationale:</a:t>
            </a:r>
            <a:endParaRPr lang="en-US" dirty="0"/>
          </a:p>
          <a:p>
            <a:endParaRPr lang="en-US" dirty="0"/>
          </a:p>
          <a:p>
            <a:r>
              <a:rPr lang="en-US" dirty="0"/>
              <a:t>Teacher violated SD policies:</a:t>
            </a:r>
          </a:p>
          <a:p>
            <a:pPr lvl="1"/>
            <a:r>
              <a:rPr lang="en-US" dirty="0"/>
              <a:t>“Using private email to send information to her fiancé w/o parental permission to do so;</a:t>
            </a:r>
          </a:p>
          <a:p>
            <a:pPr lvl="1"/>
            <a:r>
              <a:rPr lang="en-US" dirty="0"/>
              <a:t>Using SD’s email account for private emailing;</a:t>
            </a:r>
          </a:p>
          <a:p>
            <a:pPr lvl="1"/>
            <a:r>
              <a:rPr lang="en-US" dirty="0"/>
              <a:t>Using inappropriate and unprofessional language on emails sent from her SD account; and</a:t>
            </a:r>
          </a:p>
          <a:p>
            <a:pPr lvl="1"/>
            <a:r>
              <a:rPr lang="en-US" dirty="0"/>
              <a:t>Making demeaning and at times vile statements in her emails about her Administrators, coworkers and students.”</a:t>
            </a:r>
          </a:p>
          <a:p>
            <a:endParaRPr lang="en-US" dirty="0"/>
          </a:p>
          <a:p>
            <a:r>
              <a:rPr lang="en-US" dirty="0"/>
              <a:t>SD did not prove willful violation and that she cannot be rehabilitated.</a:t>
            </a:r>
          </a:p>
          <a:p>
            <a:endParaRPr lang="en-US" dirty="0">
              <a:solidFill>
                <a:srgbClr val="FF0000"/>
              </a:solidFill>
            </a:endParaRPr>
          </a:p>
          <a:p>
            <a:r>
              <a:rPr lang="en-US" dirty="0">
                <a:solidFill>
                  <a:srgbClr val="FF0000"/>
                </a:solidFill>
              </a:rPr>
              <a:t>Emails with student information that were sent from/to private email accounts were not in compliance with SD requirements of confidentiality</a:t>
            </a:r>
          </a:p>
          <a:p>
            <a:pPr lvl="1"/>
            <a:endParaRPr lang="en-US" dirty="0"/>
          </a:p>
        </p:txBody>
      </p:sp>
      <p:sp>
        <p:nvSpPr>
          <p:cNvPr id="4" name="Slide Number Placeholder 3"/>
          <p:cNvSpPr>
            <a:spLocks noGrp="1"/>
          </p:cNvSpPr>
          <p:nvPr>
            <p:ph type="sldNum" sz="quarter" idx="12"/>
          </p:nvPr>
        </p:nvSpPr>
        <p:spPr/>
        <p:txBody>
          <a:bodyPr/>
          <a:lstStyle/>
          <a:p>
            <a:pPr>
              <a:defRPr/>
            </a:pPr>
            <a:fld id="{E443D2D3-79D4-425E-A51E-1C8F275C5E7B}" type="slidenum">
              <a:rPr lang="en-US" smtClean="0"/>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1645"/>
            <a:ext cx="8229600" cy="487363"/>
          </a:xfrm>
        </p:spPr>
        <p:txBody>
          <a:bodyPr>
            <a:normAutofit fontScale="90000"/>
          </a:bodyPr>
          <a:lstStyle/>
          <a:p>
            <a:r>
              <a:rPr lang="en-US" dirty="0"/>
              <a:t>NJ HIB Law Overview</a:t>
            </a:r>
          </a:p>
        </p:txBody>
      </p:sp>
      <p:sp>
        <p:nvSpPr>
          <p:cNvPr id="3" name="Content Placeholder 2"/>
          <p:cNvSpPr>
            <a:spLocks noGrp="1"/>
          </p:cNvSpPr>
          <p:nvPr>
            <p:ph idx="1"/>
          </p:nvPr>
        </p:nvSpPr>
        <p:spPr>
          <a:xfrm>
            <a:off x="457200" y="1489752"/>
            <a:ext cx="8229600" cy="4866603"/>
          </a:xfrm>
        </p:spPr>
        <p:txBody>
          <a:bodyPr>
            <a:normAutofit/>
          </a:bodyPr>
          <a:lstStyle/>
          <a:p>
            <a:r>
              <a:rPr lang="en-US" dirty="0"/>
              <a:t>Duty of Care</a:t>
            </a:r>
          </a:p>
          <a:p>
            <a:pPr lvl="1"/>
            <a:r>
              <a:rPr lang="en-US" dirty="0"/>
              <a:t>Certification Cases</a:t>
            </a:r>
          </a:p>
          <a:p>
            <a:r>
              <a:rPr lang="en-US" dirty="0"/>
              <a:t>Reporting Requirements</a:t>
            </a:r>
          </a:p>
          <a:p>
            <a:r>
              <a:rPr lang="en-US" dirty="0"/>
              <a:t>Overview of Student Privacy Laws</a:t>
            </a:r>
          </a:p>
          <a:p>
            <a:pPr lvl="1"/>
            <a:r>
              <a:rPr lang="en-US" dirty="0"/>
              <a:t>Case Examples of FERPA Violations</a:t>
            </a:r>
          </a:p>
          <a:p>
            <a:pPr lvl="1"/>
            <a:r>
              <a:rPr lang="en-US" dirty="0"/>
              <a:t>Things to Remember</a:t>
            </a:r>
          </a:p>
          <a:p>
            <a:pPr lvl="1"/>
            <a:r>
              <a:rPr lang="en-US" dirty="0"/>
              <a:t>School Bus Videos</a:t>
            </a:r>
          </a:p>
          <a:p>
            <a:endParaRPr lang="en-US" dirty="0"/>
          </a:p>
        </p:txBody>
      </p:sp>
      <p:sp>
        <p:nvSpPr>
          <p:cNvPr id="4" name="Slide Number Placeholder 3"/>
          <p:cNvSpPr>
            <a:spLocks noGrp="1"/>
          </p:cNvSpPr>
          <p:nvPr>
            <p:ph type="sldNum" sz="quarter" idx="12"/>
          </p:nvPr>
        </p:nvSpPr>
        <p:spPr/>
        <p:txBody>
          <a:bodyPr/>
          <a:lstStyle/>
          <a:p>
            <a:pPr>
              <a:defRPr/>
            </a:pPr>
            <a:fld id="{E443D2D3-79D4-425E-A51E-1C8F275C5E7B}" type="slidenum">
              <a:rPr lang="en-US" smtClean="0"/>
              <a:pPr>
                <a:defRPr/>
              </a:pPr>
              <a:t>4</a:t>
            </a:fld>
            <a:endParaRPr lang="en-US" dirty="0"/>
          </a:p>
        </p:txBody>
      </p:sp>
    </p:spTree>
    <p:extLst>
      <p:ext uri="{BB962C8B-B14F-4D97-AF65-F5344CB8AC3E}">
        <p14:creationId xmlns:p14="http://schemas.microsoft.com/office/powerpoint/2010/main" val="3266249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792162"/>
          </a:xfrm>
        </p:spPr>
        <p:txBody>
          <a:bodyPr>
            <a:noAutofit/>
          </a:bodyPr>
          <a:lstStyle/>
          <a:p>
            <a:r>
              <a:rPr lang="en-US" sz="2800" u="sng" dirty="0"/>
              <a:t>Rene Chakmakian v. Englewood Cliffs SD, 2/19/2020 </a:t>
            </a:r>
          </a:p>
        </p:txBody>
      </p:sp>
      <p:sp>
        <p:nvSpPr>
          <p:cNvPr id="3" name="Content Placeholder 2"/>
          <p:cNvSpPr>
            <a:spLocks noGrp="1"/>
          </p:cNvSpPr>
          <p:nvPr>
            <p:ph idx="1"/>
          </p:nvPr>
        </p:nvSpPr>
        <p:spPr>
          <a:xfrm>
            <a:off x="228600" y="1371600"/>
            <a:ext cx="8686800" cy="4754563"/>
          </a:xfrm>
        </p:spPr>
        <p:txBody>
          <a:bodyPr vert="horz" lIns="91440" tIns="45720" rIns="91440" bIns="45720" rtlCol="0" anchor="t">
            <a:normAutofit/>
          </a:bodyPr>
          <a:lstStyle/>
          <a:p>
            <a:pPr>
              <a:buNone/>
            </a:pPr>
            <a:r>
              <a:rPr lang="en-US" sz="2800" b="1" u="sng" dirty="0"/>
              <a:t>Holding</a:t>
            </a:r>
            <a:r>
              <a:rPr lang="en-US" sz="2800" dirty="0"/>
              <a:t>:  Sustained in part and Dismissed in part.</a:t>
            </a:r>
            <a:endParaRPr lang="en-US" sz="2800" dirty="0">
              <a:cs typeface="Calibri"/>
            </a:endParaRPr>
          </a:p>
          <a:p>
            <a:r>
              <a:rPr lang="en-US" sz="2800" dirty="0"/>
              <a:t>Reinstate to her former position</a:t>
            </a:r>
            <a:endParaRPr lang="en-US" sz="2800" dirty="0">
              <a:cs typeface="Calibri"/>
            </a:endParaRPr>
          </a:p>
          <a:p>
            <a:r>
              <a:rPr lang="en-US" sz="2800" dirty="0"/>
              <a:t>Reduce Termination to Suspension from date of suspension to this Award date, to include the period of suspension already served w/o pay of no more than 120 days</a:t>
            </a:r>
            <a:endParaRPr lang="en-US" sz="2800" dirty="0">
              <a:cs typeface="Calibri"/>
            </a:endParaRPr>
          </a:p>
          <a:p>
            <a:r>
              <a:rPr lang="en-US" sz="2800" dirty="0"/>
              <a:t>Withhold 2019-2020 Increment</a:t>
            </a:r>
            <a:endParaRPr lang="en-US" sz="2800" dirty="0">
              <a:cs typeface="Calibri"/>
            </a:endParaRPr>
          </a:p>
          <a:p>
            <a:r>
              <a:rPr lang="en-US" sz="2800" dirty="0"/>
              <a:t>Provide adequate support and time to successfully complete her Professional Improvement Plan</a:t>
            </a:r>
            <a:endParaRPr lang="en-US" sz="2800" dirty="0">
              <a:cs typeface="Calibri"/>
            </a:endParaRPr>
          </a:p>
          <a:p>
            <a:pPr>
              <a:buNone/>
            </a:pPr>
            <a:endParaRPr lang="en-US" b="1" u="sng" dirty="0"/>
          </a:p>
        </p:txBody>
      </p:sp>
      <p:sp>
        <p:nvSpPr>
          <p:cNvPr id="4" name="Slide Number Placeholder 3"/>
          <p:cNvSpPr>
            <a:spLocks noGrp="1"/>
          </p:cNvSpPr>
          <p:nvPr>
            <p:ph type="sldNum" sz="quarter" idx="12"/>
          </p:nvPr>
        </p:nvSpPr>
        <p:spPr/>
        <p:txBody>
          <a:bodyPr/>
          <a:lstStyle/>
          <a:p>
            <a:pPr>
              <a:defRPr/>
            </a:pPr>
            <a:fld id="{E443D2D3-79D4-425E-A51E-1C8F275C5E7B}"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792162"/>
          </a:xfrm>
        </p:spPr>
        <p:txBody>
          <a:bodyPr>
            <a:noAutofit/>
          </a:bodyPr>
          <a:lstStyle/>
          <a:p>
            <a:r>
              <a:rPr lang="en-US" sz="3600" u="sng" dirty="0"/>
              <a:t>Sarmiento v. SD Twp of Saddle Brook</a:t>
            </a:r>
            <a:br>
              <a:rPr lang="en-US" sz="3600" dirty="0"/>
            </a:br>
            <a:r>
              <a:rPr lang="en-US" sz="3600" dirty="0"/>
              <a:t> 8/31/17</a:t>
            </a:r>
            <a:endParaRPr lang="en-US" sz="3600" u="sng" dirty="0"/>
          </a:p>
        </p:txBody>
      </p:sp>
      <p:sp>
        <p:nvSpPr>
          <p:cNvPr id="3" name="Content Placeholder 2"/>
          <p:cNvSpPr>
            <a:spLocks noGrp="1"/>
          </p:cNvSpPr>
          <p:nvPr>
            <p:ph idx="1"/>
          </p:nvPr>
        </p:nvSpPr>
        <p:spPr>
          <a:xfrm>
            <a:off x="152400" y="1219200"/>
            <a:ext cx="8763000" cy="5410200"/>
          </a:xfrm>
        </p:spPr>
        <p:txBody>
          <a:bodyPr>
            <a:normAutofit fontScale="77500" lnSpcReduction="20000"/>
          </a:bodyPr>
          <a:lstStyle/>
          <a:p>
            <a:pPr>
              <a:buNone/>
            </a:pPr>
            <a:r>
              <a:rPr lang="en-US" u="sng" dirty="0"/>
              <a:t>FACTS</a:t>
            </a:r>
            <a:r>
              <a:rPr lang="en-US" dirty="0"/>
              <a:t>:</a:t>
            </a:r>
          </a:p>
          <a:p>
            <a:r>
              <a:rPr lang="en-US" dirty="0"/>
              <a:t>Teacher/Coach accused of improperly communicating with students via text and improperly using her phone during class time</a:t>
            </a:r>
          </a:p>
          <a:p>
            <a:r>
              <a:rPr lang="en-US" dirty="0"/>
              <a:t>Teacher/Coach accused of getting rid of her cell phone when she knew tenure charges were going to be brought against her for improper use of the phone in violation of SD policies</a:t>
            </a:r>
          </a:p>
          <a:p>
            <a:pPr>
              <a:buNone/>
            </a:pPr>
            <a:endParaRPr lang="en-US" u="sng" dirty="0"/>
          </a:p>
          <a:p>
            <a:pPr>
              <a:buNone/>
            </a:pPr>
            <a:r>
              <a:rPr lang="en-US" u="sng" dirty="0"/>
              <a:t>HOLDING / Discipline</a:t>
            </a:r>
            <a:r>
              <a:rPr lang="en-US" dirty="0"/>
              <a:t>:</a:t>
            </a:r>
          </a:p>
          <a:p>
            <a:r>
              <a:rPr lang="en-US" dirty="0">
                <a:solidFill>
                  <a:srgbClr val="FF0000"/>
                </a:solidFill>
              </a:rPr>
              <a:t>Spoliation</a:t>
            </a:r>
            <a:r>
              <a:rPr lang="en-US" dirty="0"/>
              <a:t> imposed against teacher</a:t>
            </a:r>
          </a:p>
          <a:p>
            <a:pPr lvl="1"/>
            <a:r>
              <a:rPr lang="en-US" dirty="0"/>
              <a:t>In essence, since the teacher “got rid of the phone” when she knew tenure charges were pending, the Court assumed that the SD’s allegations pertaining to the improper phone use were true</a:t>
            </a:r>
          </a:p>
          <a:p>
            <a:r>
              <a:rPr lang="en-US" dirty="0"/>
              <a:t>Conduct Unbecoming Found </a:t>
            </a:r>
          </a:p>
          <a:p>
            <a:r>
              <a:rPr lang="en-US" dirty="0"/>
              <a:t>Penalty was 120 Day Suspension</a:t>
            </a:r>
          </a:p>
          <a:p>
            <a:endParaRPr lang="en-US" dirty="0"/>
          </a:p>
        </p:txBody>
      </p:sp>
      <p:sp>
        <p:nvSpPr>
          <p:cNvPr id="7" name="Slide Number Placeholder 6"/>
          <p:cNvSpPr>
            <a:spLocks noGrp="1"/>
          </p:cNvSpPr>
          <p:nvPr>
            <p:ph type="sldNum" sz="quarter" idx="12"/>
          </p:nvPr>
        </p:nvSpPr>
        <p:spPr/>
        <p:txBody>
          <a:bodyPr/>
          <a:lstStyle/>
          <a:p>
            <a:pPr>
              <a:defRPr/>
            </a:pPr>
            <a:fld id="{E443D2D3-79D4-425E-A51E-1C8F275C5E7B}"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u="sng" dirty="0"/>
              <a:t>Things to Remember</a:t>
            </a:r>
          </a:p>
        </p:txBody>
      </p:sp>
      <p:sp>
        <p:nvSpPr>
          <p:cNvPr id="3" name="Content Placeholder 2"/>
          <p:cNvSpPr>
            <a:spLocks noGrp="1"/>
          </p:cNvSpPr>
          <p:nvPr>
            <p:ph idx="1"/>
          </p:nvPr>
        </p:nvSpPr>
        <p:spPr>
          <a:xfrm>
            <a:off x="304800" y="990600"/>
            <a:ext cx="8534400" cy="5410200"/>
          </a:xfrm>
        </p:spPr>
        <p:txBody>
          <a:bodyPr>
            <a:normAutofit fontScale="77500" lnSpcReduction="20000"/>
          </a:bodyPr>
          <a:lstStyle/>
          <a:p>
            <a:r>
              <a:rPr lang="en-US" dirty="0"/>
              <a:t>Because of your job, you know a lot about people including “personally identifiable information” such as:</a:t>
            </a:r>
          </a:p>
          <a:p>
            <a:pPr lvl="1"/>
            <a:r>
              <a:rPr lang="en-US" dirty="0"/>
              <a:t>Names</a:t>
            </a:r>
          </a:p>
          <a:p>
            <a:pPr lvl="1"/>
            <a:r>
              <a:rPr lang="en-US" dirty="0"/>
              <a:t>Parent / Family Member Identities</a:t>
            </a:r>
          </a:p>
          <a:p>
            <a:pPr lvl="1"/>
            <a:r>
              <a:rPr lang="en-US" dirty="0"/>
              <a:t>Family History</a:t>
            </a:r>
          </a:p>
          <a:p>
            <a:pPr lvl="1"/>
            <a:r>
              <a:rPr lang="en-US" dirty="0"/>
              <a:t>Addresses</a:t>
            </a:r>
          </a:p>
          <a:p>
            <a:pPr lvl="2"/>
            <a:r>
              <a:rPr lang="en-US" dirty="0"/>
              <a:t>Both home and facility locations</a:t>
            </a:r>
          </a:p>
          <a:p>
            <a:pPr lvl="1"/>
            <a:r>
              <a:rPr lang="en-US" dirty="0"/>
              <a:t>Personal Identifier ID’s</a:t>
            </a:r>
          </a:p>
          <a:p>
            <a:pPr lvl="2"/>
            <a:r>
              <a:rPr lang="en-US" dirty="0"/>
              <a:t>Social Security Number</a:t>
            </a:r>
          </a:p>
          <a:p>
            <a:pPr lvl="2"/>
            <a:r>
              <a:rPr lang="en-US" dirty="0"/>
              <a:t>Facility ID Number</a:t>
            </a:r>
          </a:p>
          <a:p>
            <a:pPr lvl="1"/>
            <a:r>
              <a:rPr lang="en-US" dirty="0"/>
              <a:t>Physical Appearance</a:t>
            </a:r>
          </a:p>
          <a:p>
            <a:pPr lvl="1"/>
            <a:r>
              <a:rPr lang="en-US" dirty="0"/>
              <a:t>Crimes Committed and any Affiliated Information</a:t>
            </a:r>
          </a:p>
          <a:p>
            <a:pPr lvl="1"/>
            <a:r>
              <a:rPr lang="en-US" dirty="0"/>
              <a:t>Medical Conditions / Disabilities</a:t>
            </a:r>
          </a:p>
          <a:p>
            <a:pPr lvl="1"/>
            <a:r>
              <a:rPr lang="en-US" dirty="0"/>
              <a:t>Any information that, alone or in combination, is linked or linkable to a particular person that would allow a reasonable person in the community to identify that individual</a:t>
            </a:r>
          </a:p>
        </p:txBody>
      </p:sp>
      <p:sp>
        <p:nvSpPr>
          <p:cNvPr id="6" name="Slide Number Placeholder 5"/>
          <p:cNvSpPr>
            <a:spLocks noGrp="1"/>
          </p:cNvSpPr>
          <p:nvPr>
            <p:ph type="sldNum" sz="quarter" idx="12"/>
          </p:nvPr>
        </p:nvSpPr>
        <p:spPr/>
        <p:txBody>
          <a:bodyPr/>
          <a:lstStyle/>
          <a:p>
            <a:pPr>
              <a:defRPr/>
            </a:pPr>
            <a:fld id="{E443D2D3-79D4-425E-A51E-1C8F275C5E7B}" type="slidenum">
              <a:rPr lang="en-US" smtClean="0"/>
              <a:pPr>
                <a:defRPr/>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0B63A-7944-A24B-B314-0E064526F581}"/>
              </a:ext>
            </a:extLst>
          </p:cNvPr>
          <p:cNvSpPr>
            <a:spLocks noGrp="1"/>
          </p:cNvSpPr>
          <p:nvPr>
            <p:ph type="title"/>
          </p:nvPr>
        </p:nvSpPr>
        <p:spPr>
          <a:xfrm>
            <a:off x="457200" y="274638"/>
            <a:ext cx="8229600" cy="557569"/>
          </a:xfrm>
        </p:spPr>
        <p:txBody>
          <a:bodyPr>
            <a:normAutofit fontScale="90000"/>
          </a:bodyPr>
          <a:lstStyle/>
          <a:p>
            <a:r>
              <a:rPr lang="en-US" dirty="0"/>
              <a:t>Things to Remember</a:t>
            </a:r>
          </a:p>
        </p:txBody>
      </p:sp>
      <p:sp>
        <p:nvSpPr>
          <p:cNvPr id="3" name="Content Placeholder 2">
            <a:extLst>
              <a:ext uri="{FF2B5EF4-FFF2-40B4-BE49-F238E27FC236}">
                <a16:creationId xmlns:a16="http://schemas.microsoft.com/office/drawing/2014/main" id="{9191F5B9-B685-D643-2470-0EFD795A9745}"/>
              </a:ext>
            </a:extLst>
          </p:cNvPr>
          <p:cNvSpPr>
            <a:spLocks noGrp="1"/>
          </p:cNvSpPr>
          <p:nvPr>
            <p:ph idx="1"/>
          </p:nvPr>
        </p:nvSpPr>
        <p:spPr>
          <a:xfrm>
            <a:off x="457200" y="1078788"/>
            <a:ext cx="8229600" cy="5047382"/>
          </a:xfrm>
        </p:spPr>
        <p:txBody>
          <a:bodyPr/>
          <a:lstStyle/>
          <a:p>
            <a:r>
              <a:rPr lang="en-US" dirty="0"/>
              <a:t>For those that live in the town where they work – staff members </a:t>
            </a:r>
            <a:r>
              <a:rPr lang="en-US" b="1" u="sng" dirty="0">
                <a:solidFill>
                  <a:srgbClr val="FF0000"/>
                </a:solidFill>
                <a:highlight>
                  <a:srgbClr val="FFFF00"/>
                </a:highlight>
              </a:rPr>
              <a:t>CANNOT</a:t>
            </a:r>
            <a:r>
              <a:rPr lang="en-US" dirty="0"/>
              <a:t> be the “eyes and ears” for their friends, relatives and neighbors, or give them a “heads up” when something involving their child has occurred.</a:t>
            </a:r>
          </a:p>
          <a:p>
            <a:endParaRPr lang="en-US" dirty="0"/>
          </a:p>
          <a:p>
            <a:r>
              <a:rPr lang="en-US" dirty="0"/>
              <a:t>There are cameras on the busses – everything that you do, or don’t do, is recorded and subject to review</a:t>
            </a:r>
          </a:p>
          <a:p>
            <a:endParaRPr lang="en-US" dirty="0"/>
          </a:p>
        </p:txBody>
      </p:sp>
      <p:sp>
        <p:nvSpPr>
          <p:cNvPr id="4" name="Slide Number Placeholder 3">
            <a:extLst>
              <a:ext uri="{FF2B5EF4-FFF2-40B4-BE49-F238E27FC236}">
                <a16:creationId xmlns:a16="http://schemas.microsoft.com/office/drawing/2014/main" id="{029B1596-8239-7035-72F2-962ED0704477}"/>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43</a:t>
            </a:fld>
            <a:endParaRPr lang="en-US" dirty="0">
              <a:solidFill>
                <a:prstClr val="black">
                  <a:tint val="75000"/>
                </a:prstClr>
              </a:solidFill>
            </a:endParaRPr>
          </a:p>
        </p:txBody>
      </p:sp>
    </p:spTree>
    <p:extLst>
      <p:ext uri="{BB962C8B-B14F-4D97-AF65-F5344CB8AC3E}">
        <p14:creationId xmlns:p14="http://schemas.microsoft.com/office/powerpoint/2010/main" val="41199077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a:xfrm>
            <a:off x="457200" y="1181528"/>
            <a:ext cx="8229600" cy="5044611"/>
          </a:xfrm>
        </p:spPr>
        <p:txBody>
          <a:bodyPr>
            <a:normAutofit lnSpcReduction="10000"/>
          </a:bodyPr>
          <a:lstStyle/>
          <a:p>
            <a:pPr marL="800100" indent="-457200"/>
            <a:r>
              <a:rPr lang="en-US" sz="3600" dirty="0"/>
              <a:t>The SD has the right to see the School Bus Videos</a:t>
            </a:r>
          </a:p>
          <a:p>
            <a:pPr marL="1200141" lvl="1" indent="-457200"/>
            <a:r>
              <a:rPr lang="en-US" sz="3200" dirty="0"/>
              <a:t>Private companies can not “pre-screen” videos prior to turning them over to the SD</a:t>
            </a:r>
          </a:p>
          <a:p>
            <a:pPr marL="1200141" lvl="1" indent="-457200"/>
            <a:r>
              <a:rPr lang="en-US" sz="3200" dirty="0"/>
              <a:t>The SD is bound by privacy laws pertaining to both students and staff, and will only share the “educationally relevant” material with those that need to know…</a:t>
            </a:r>
          </a:p>
        </p:txBody>
      </p:sp>
      <p:sp>
        <p:nvSpPr>
          <p:cNvPr id="241666" name="Rectangle 2"/>
          <p:cNvSpPr>
            <a:spLocks noGrp="1" noRot="1" noChangeArrowheads="1"/>
          </p:cNvSpPr>
          <p:nvPr>
            <p:ph type="title"/>
          </p:nvPr>
        </p:nvSpPr>
        <p:spPr>
          <a:xfrm>
            <a:off x="457200" y="274638"/>
            <a:ext cx="8229600" cy="547295"/>
          </a:xfrm>
        </p:spPr>
        <p:txBody>
          <a:bodyPr>
            <a:normAutofit fontScale="90000"/>
          </a:bodyPr>
          <a:lstStyle/>
          <a:p>
            <a:pPr eaLnBrk="1" fontAlgn="auto" hangingPunct="1">
              <a:spcAft>
                <a:spcPts val="0"/>
              </a:spcAft>
              <a:defRPr/>
            </a:pPr>
            <a:r>
              <a:rPr lang="en-US" u="sng" dirty="0"/>
              <a:t>Bus Videos</a:t>
            </a:r>
          </a:p>
        </p:txBody>
      </p:sp>
      <p:sp>
        <p:nvSpPr>
          <p:cNvPr id="53253"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FF49078-DC11-40A0-835B-8E7760C5EF05}" type="slidenum">
              <a:rPr lang="en-US" smtClean="0"/>
              <a:pPr/>
              <a:t>44</a:t>
            </a:fld>
            <a:endParaRPr lang="en-US" dirty="0"/>
          </a:p>
        </p:txBody>
      </p:sp>
    </p:spTree>
    <p:extLst>
      <p:ext uri="{BB962C8B-B14F-4D97-AF65-F5344CB8AC3E}">
        <p14:creationId xmlns:p14="http://schemas.microsoft.com/office/powerpoint/2010/main" val="34345437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u="sng" dirty="0"/>
              <a:t>Things to Remember</a:t>
            </a:r>
          </a:p>
        </p:txBody>
      </p:sp>
      <p:sp>
        <p:nvSpPr>
          <p:cNvPr id="3" name="Content Placeholder 2"/>
          <p:cNvSpPr>
            <a:spLocks noGrp="1"/>
          </p:cNvSpPr>
          <p:nvPr>
            <p:ph idx="1"/>
          </p:nvPr>
        </p:nvSpPr>
        <p:spPr>
          <a:xfrm>
            <a:off x="304800" y="1089060"/>
            <a:ext cx="8534400" cy="5311739"/>
          </a:xfrm>
        </p:spPr>
        <p:txBody>
          <a:bodyPr>
            <a:normAutofit fontScale="92500" lnSpcReduction="20000"/>
          </a:bodyPr>
          <a:lstStyle/>
          <a:p>
            <a:r>
              <a:rPr lang="en-US" dirty="0"/>
              <a:t>You </a:t>
            </a:r>
            <a:r>
              <a:rPr lang="en-US" u="sng" dirty="0"/>
              <a:t>do not </a:t>
            </a:r>
            <a:r>
              <a:rPr lang="en-US" dirty="0"/>
              <a:t>have the right to use students’, colleagues’, subordinates’ personal information / photos / audio for your personal amusement / venting session / workplace complaints</a:t>
            </a:r>
          </a:p>
          <a:p>
            <a:pPr lvl="1"/>
            <a:r>
              <a:rPr lang="en-US" dirty="0"/>
              <a:t>Violations could subject you to Civil Rights Claims</a:t>
            </a:r>
          </a:p>
          <a:p>
            <a:pPr lvl="1"/>
            <a:r>
              <a:rPr lang="en-US" dirty="0"/>
              <a:t>Violations could result in disciplinary measures being taken against you</a:t>
            </a:r>
          </a:p>
          <a:p>
            <a:endParaRPr lang="en-US" dirty="0"/>
          </a:p>
          <a:p>
            <a:r>
              <a:rPr lang="en-US" dirty="0"/>
              <a:t>Federal / State law, and SD policies require that you protect the privacy rights of these individuals</a:t>
            </a:r>
          </a:p>
          <a:p>
            <a:pPr lvl="1"/>
            <a:r>
              <a:rPr lang="en-US" dirty="0"/>
              <a:t>Things that are allowed to be made public about these individuals will be done so in the proper forum(s) by the appropriate staff member(s) in compliance with the law.</a:t>
            </a:r>
          </a:p>
        </p:txBody>
      </p:sp>
      <p:sp>
        <p:nvSpPr>
          <p:cNvPr id="6" name="Slide Number Placeholder 5"/>
          <p:cNvSpPr>
            <a:spLocks noGrp="1"/>
          </p:cNvSpPr>
          <p:nvPr>
            <p:ph type="sldNum" sz="quarter" idx="12"/>
          </p:nvPr>
        </p:nvSpPr>
        <p:spPr/>
        <p:txBody>
          <a:bodyPr/>
          <a:lstStyle/>
          <a:p>
            <a:pPr>
              <a:defRPr/>
            </a:pPr>
            <a:fld id="{E443D2D3-79D4-425E-A51E-1C8F275C5E7B}" type="slidenum">
              <a:rPr lang="en-US" smtClean="0"/>
              <a:pPr>
                <a:defRPr/>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457201"/>
            <a:ext cx="10972800" cy="1143000"/>
          </a:xfrm>
        </p:spPr>
        <p:txBody>
          <a:bodyPr>
            <a:normAutofit/>
          </a:bodyPr>
          <a:lstStyle/>
          <a:p>
            <a:r>
              <a:rPr lang="en-US" sz="4000" dirty="0"/>
              <a:t>Conclusion</a:t>
            </a:r>
          </a:p>
        </p:txBody>
      </p:sp>
      <p:sp>
        <p:nvSpPr>
          <p:cNvPr id="2" name="Content Placeholder 1"/>
          <p:cNvSpPr>
            <a:spLocks noGrp="1"/>
          </p:cNvSpPr>
          <p:nvPr>
            <p:ph idx="1"/>
          </p:nvPr>
        </p:nvSpPr>
        <p:spPr/>
        <p:txBody>
          <a:bodyPr>
            <a:normAutofit fontScale="70000" lnSpcReduction="20000"/>
          </a:bodyPr>
          <a:lstStyle/>
          <a:p>
            <a:pPr>
              <a:buFont typeface="Arial" pitchFamily="34" charset="0"/>
              <a:buChar char="•"/>
            </a:pPr>
            <a:r>
              <a:rPr lang="en-US" dirty="0"/>
              <a:t>Thank you for choosing professional development with LEGAL ONE!</a:t>
            </a:r>
          </a:p>
          <a:p>
            <a:pPr>
              <a:buFont typeface="Arial" pitchFamily="34" charset="0"/>
              <a:buChar char="•"/>
            </a:pPr>
            <a:endParaRPr lang="en-US" dirty="0"/>
          </a:p>
          <a:p>
            <a:r>
              <a:rPr lang="en-US" dirty="0"/>
              <a:t>Visit our website for more courses that can support your work at </a:t>
            </a:r>
            <a:r>
              <a:rPr lang="en-US" dirty="0">
                <a:hlinkClick r:id="rId3"/>
              </a:rPr>
              <a:t>http://www.njpsa.org/legalonenj/</a:t>
            </a:r>
            <a:endParaRPr lang="en-US" dirty="0"/>
          </a:p>
          <a:p>
            <a:endParaRPr lang="en-US" dirty="0"/>
          </a:p>
          <a:p>
            <a:r>
              <a:rPr lang="en-US" sz="3200" dirty="0"/>
              <a:t>Participants are authorized to use the LEGAL ONE materials provided in this training to offer turnkey training within the respective participant's school district or place of employment, provided that participants provide proper credit to LEGAL ONE for having developed said materials and further provided that such turnkey training is offered at no charge.</a:t>
            </a:r>
            <a:endParaRPr lang="en-US" dirty="0"/>
          </a:p>
          <a:p>
            <a:pPr marL="0" indent="0">
              <a:buNone/>
            </a:pPr>
            <a:endParaRPr lang="en-US" dirty="0"/>
          </a:p>
          <a:p>
            <a:r>
              <a:rPr lang="en-US" dirty="0"/>
              <a:t>If you have any questions about this presentation or suggestions for future seminars, please send an email to </a:t>
            </a:r>
            <a:r>
              <a:rPr lang="en-US" dirty="0">
                <a:hlinkClick r:id="rId4"/>
              </a:rPr>
              <a:t>legalone@njpsa.org </a:t>
            </a:r>
            <a:r>
              <a:rPr lang="en-US" dirty="0"/>
              <a:t>or </a:t>
            </a:r>
            <a:r>
              <a:rPr lang="en-US" dirty="0">
                <a:hlinkClick r:id="rId5"/>
              </a:rPr>
              <a:t>sjacques@njpsa.org</a:t>
            </a:r>
            <a:endParaRPr lang="en-US" dirty="0"/>
          </a:p>
          <a:p>
            <a:pPr marL="0" indent="0">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endParaRPr lang="en-US" dirty="0"/>
          </a:p>
        </p:txBody>
      </p:sp>
      <p:sp>
        <p:nvSpPr>
          <p:cNvPr id="7" name="Slide Number Placeholder 6">
            <a:extLst>
              <a:ext uri="{FF2B5EF4-FFF2-40B4-BE49-F238E27FC236}">
                <a16:creationId xmlns:a16="http://schemas.microsoft.com/office/drawing/2014/main" id="{FF19AC04-8969-464C-BF84-59D66C3BA2B2}"/>
              </a:ext>
            </a:extLst>
          </p:cNvPr>
          <p:cNvSpPr>
            <a:spLocks noGrp="1"/>
          </p:cNvSpPr>
          <p:nvPr>
            <p:ph type="sldNum" sz="quarter" idx="12"/>
          </p:nvPr>
        </p:nvSpPr>
        <p:spPr/>
        <p:txBody>
          <a:bodyPr/>
          <a:lstStyle/>
          <a:p>
            <a:pPr defTabSz="457189" eaLnBrk="0" fontAlgn="base" hangingPunct="0">
              <a:spcBef>
                <a:spcPct val="0"/>
              </a:spcBef>
              <a:spcAft>
                <a:spcPct val="0"/>
              </a:spcAft>
              <a:defRPr/>
            </a:pPr>
            <a:fld id="{E443D2D3-79D4-425E-A51E-1C8F275C5E7B}" type="slidenum">
              <a:rPr lang="en-US">
                <a:latin typeface="Calibri"/>
              </a:rPr>
              <a:pPr defTabSz="457189" eaLnBrk="0" fontAlgn="base" hangingPunct="0">
                <a:spcBef>
                  <a:spcPct val="0"/>
                </a:spcBef>
                <a:spcAft>
                  <a:spcPct val="0"/>
                </a:spcAft>
                <a:defRPr/>
              </a:pPr>
              <a:t>46</a:t>
            </a:fld>
            <a:endParaRPr lang="en-US" dirty="0">
              <a:latin typeface="Calibri"/>
            </a:endParaRPr>
          </a:p>
        </p:txBody>
      </p:sp>
      <p:pic>
        <p:nvPicPr>
          <p:cNvPr id="6" name="Picture 5" descr="A picture containing drawing&#10;&#10;Description automatically generated">
            <a:extLst>
              <a:ext uri="{FF2B5EF4-FFF2-40B4-BE49-F238E27FC236}">
                <a16:creationId xmlns:a16="http://schemas.microsoft.com/office/drawing/2014/main" id="{42C432A3-26F2-B84C-8B1C-6FC84C2D87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921" y="354755"/>
            <a:ext cx="2590800" cy="602827"/>
          </a:xfrm>
          <a:prstGeom prst="rect">
            <a:avLst/>
          </a:prstGeom>
        </p:spPr>
      </p:pic>
    </p:spTree>
    <p:extLst>
      <p:ext uri="{BB962C8B-B14F-4D97-AF65-F5344CB8AC3E}">
        <p14:creationId xmlns:p14="http://schemas.microsoft.com/office/powerpoint/2010/main" val="26276225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0E1D907-698C-2E4E-A3ED-001B352CFC55}"/>
              </a:ext>
            </a:extLst>
          </p:cNvPr>
          <p:cNvSpPr txBox="1"/>
          <p:nvPr/>
        </p:nvSpPr>
        <p:spPr>
          <a:xfrm>
            <a:off x="458336" y="2573923"/>
            <a:ext cx="8153401" cy="3231654"/>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3595"/>
                </a:solidFill>
                <a:effectLst/>
                <a:uLnTx/>
                <a:uFillTx/>
                <a:latin typeface="Calibri" panose="020F0502020204030204" pitchFamily="34" charset="0"/>
                <a:ea typeface="+mn-ea"/>
                <a:cs typeface="+mn-cs"/>
                <a:hlinkClick r:id="rId2">
                  <a:extLst>
                    <a:ext uri="{A12FA001-AC4F-418D-AE19-62706E023703}">
                      <ahyp:hlinkClr xmlns:ahyp="http://schemas.microsoft.com/office/drawing/2018/hyperlinkcolor" val="tx"/>
                    </a:ext>
                  </a:extLst>
                </a:hlinkClick>
              </a:rPr>
              <a:t>LEGAL ONE</a:t>
            </a:r>
            <a:r>
              <a:rPr kumimoji="0" lang="en-US" sz="2400" b="1" i="0" u="none" strike="noStrike" kern="1200" cap="none" spc="0" normalizeH="0" baseline="0" noProof="0" dirty="0">
                <a:ln>
                  <a:noFill/>
                </a:ln>
                <a:solidFill>
                  <a:srgbClr val="003595"/>
                </a:solidFill>
                <a:effectLst/>
                <a:uLnTx/>
                <a:uFillTx/>
                <a:latin typeface="Calibri" panose="020F0502020204030204" pitchFamily="34" charset="0"/>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is the leading provider of education law workshops, online courses, and webinars for school leaders, educators, and other key stakeholders. New programs will be added throughout the year, so be sure to check out the </a:t>
            </a:r>
            <a:r>
              <a:rPr kumimoji="0" lang="en-US" sz="2400" b="1" i="0" u="none" strike="noStrike" kern="1200" cap="none" spc="0" normalizeH="0" baseline="0" noProof="0" dirty="0">
                <a:ln>
                  <a:noFill/>
                </a:ln>
                <a:solidFill>
                  <a:srgbClr val="003595"/>
                </a:solidFill>
                <a:effectLst/>
                <a:uLnTx/>
                <a:uFillTx/>
                <a:latin typeface="Calibri" panose="020F0502020204030204" pitchFamily="34" charset="0"/>
                <a:ea typeface="+mn-ea"/>
                <a:cs typeface="+mn-cs"/>
                <a:hlinkClick r:id="rId3">
                  <a:extLst>
                    <a:ext uri="{A12FA001-AC4F-418D-AE19-62706E023703}">
                      <ahyp:hlinkClr xmlns:ahyp="http://schemas.microsoft.com/office/drawing/2018/hyperlinkcolor" val="tx"/>
                    </a:ext>
                  </a:extLst>
                </a:hlinkClick>
              </a:rPr>
              <a:t>LEGAL ONE Content Library</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for our latest legal professional learning offerings. </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For a full list of all of our upcoming workshops, please visit the</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3595"/>
                </a:solidFill>
                <a:effectLst/>
                <a:uLnTx/>
                <a:uFillTx/>
                <a:latin typeface="Calibri" panose="020F0502020204030204" pitchFamily="34" charset="0"/>
                <a:ea typeface="+mn-ea"/>
                <a:cs typeface="+mn-cs"/>
                <a:hlinkClick r:id="rId4">
                  <a:extLst>
                    <a:ext uri="{A12FA001-AC4F-418D-AE19-62706E023703}">
                      <ahyp:hlinkClr xmlns:ahyp="http://schemas.microsoft.com/office/drawing/2018/hyperlinkcolor" val="tx"/>
                    </a:ext>
                  </a:extLst>
                </a:hlinkClick>
              </a:rPr>
              <a:t>Live Calendar for all of FEA (Including LEGAL ONE) </a:t>
            </a:r>
            <a:endParaRPr kumimoji="0" lang="en-US" sz="1800" b="1" i="0" u="none" strike="noStrike" kern="1200" cap="none" spc="0" normalizeH="0" baseline="0" noProof="0" dirty="0">
              <a:ln>
                <a:noFill/>
              </a:ln>
              <a:solidFill>
                <a:srgbClr val="003595"/>
              </a:solidFill>
              <a:effectLst/>
              <a:uLnTx/>
              <a:uFillTx/>
              <a:latin typeface="Calibri" panose="020F0502020204030204" pitchFamily="34" charset="0"/>
              <a:ea typeface="+mn-ea"/>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cxnSp>
        <p:nvCxnSpPr>
          <p:cNvPr id="10" name="Straight Connector 9">
            <a:extLst>
              <a:ext uri="{FF2B5EF4-FFF2-40B4-BE49-F238E27FC236}">
                <a16:creationId xmlns:a16="http://schemas.microsoft.com/office/drawing/2014/main" id="{A0E70CEC-F3C1-0745-8328-10CDB56223CA}"/>
              </a:ext>
            </a:extLst>
          </p:cNvPr>
          <p:cNvCxnSpPr>
            <a:cxnSpLocks/>
          </p:cNvCxnSpPr>
          <p:nvPr/>
        </p:nvCxnSpPr>
        <p:spPr>
          <a:xfrm>
            <a:off x="152400" y="5783795"/>
            <a:ext cx="8839200" cy="0"/>
          </a:xfrm>
          <a:prstGeom prst="line">
            <a:avLst/>
          </a:prstGeom>
          <a:ln w="38100">
            <a:solidFill>
              <a:srgbClr val="D87900"/>
            </a:solidFill>
            <a:prstDash val="sysDot"/>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12A6D794-4B5A-184F-92C9-ADB0638B6796}"/>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E26E0598-41B6-4983-81FA-25A5B912657C}" type="slidenum">
              <a:rPr kumimoji="0" lang="en-US" sz="1000" b="0" i="0" u="none" strike="noStrike" kern="1200" cap="none" spc="0" normalizeH="0" baseline="0" noProof="0" smtClean="0">
                <a:ln>
                  <a:noFill/>
                </a:ln>
                <a:solidFill>
                  <a:srgbClr val="707271"/>
                </a:solidFill>
                <a:effectLst/>
                <a:uLnTx/>
                <a:uFillTx/>
                <a:latin typeface="Calibri"/>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47</a:t>
            </a:fld>
            <a:endParaRPr kumimoji="0" lang="en-US" sz="1000" b="0" i="0" u="none" strike="noStrike" kern="1200" cap="none" spc="0" normalizeH="0" baseline="0" noProof="0" dirty="0">
              <a:ln>
                <a:noFill/>
              </a:ln>
              <a:solidFill>
                <a:srgbClr val="707271"/>
              </a:solidFill>
              <a:effectLst/>
              <a:uLnTx/>
              <a:uFillTx/>
              <a:latin typeface="Calibri"/>
              <a:ea typeface="+mn-ea"/>
              <a:cs typeface="+mn-cs"/>
            </a:endParaRPr>
          </a:p>
        </p:txBody>
      </p:sp>
      <p:cxnSp>
        <p:nvCxnSpPr>
          <p:cNvPr id="13" name="Straight Connector 12">
            <a:extLst>
              <a:ext uri="{FF2B5EF4-FFF2-40B4-BE49-F238E27FC236}">
                <a16:creationId xmlns:a16="http://schemas.microsoft.com/office/drawing/2014/main" id="{178526A5-E7E2-8C43-B6F6-02E38B5B4932}"/>
              </a:ext>
            </a:extLst>
          </p:cNvPr>
          <p:cNvCxnSpPr>
            <a:cxnSpLocks/>
          </p:cNvCxnSpPr>
          <p:nvPr/>
        </p:nvCxnSpPr>
        <p:spPr>
          <a:xfrm>
            <a:off x="228600" y="2291438"/>
            <a:ext cx="3124200" cy="0"/>
          </a:xfrm>
          <a:prstGeom prst="line">
            <a:avLst/>
          </a:prstGeom>
          <a:ln w="38100">
            <a:solidFill>
              <a:srgbClr val="D87900"/>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10AB65F-F35C-4956-894A-D8547BBED5ED}"/>
              </a:ext>
            </a:extLst>
          </p:cNvPr>
          <p:cNvSpPr txBox="1"/>
          <p:nvPr/>
        </p:nvSpPr>
        <p:spPr>
          <a:xfrm>
            <a:off x="55294" y="5954137"/>
            <a:ext cx="8774317" cy="523220"/>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Please note that you do not have to be a member to attend our workshops. </a:t>
            </a:r>
            <a:r>
              <a:rPr kumimoji="0" lang="en-US" sz="1400" b="1" i="1" u="none" strike="noStrike" kern="1200" cap="none" spc="0" normalizeH="0" baseline="0" noProof="0" dirty="0">
                <a:ln>
                  <a:noFill/>
                </a:ln>
                <a:solidFill>
                  <a:srgbClr val="D87900"/>
                </a:solidFill>
                <a:effectLst/>
                <a:uLnTx/>
                <a:uFillTx/>
                <a:latin typeface="Calibri" panose="020F0502020204030204" pitchFamily="34" charset="0"/>
                <a:ea typeface="+mn-ea"/>
                <a:cs typeface="+mn-cs"/>
              </a:rPr>
              <a:t>Everyone</a:t>
            </a: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is welcome to participate and take advantage of our outstanding professional learning opportunities. </a:t>
            </a:r>
          </a:p>
        </p:txBody>
      </p:sp>
      <p:sp>
        <p:nvSpPr>
          <p:cNvPr id="12" name="TextBox 11">
            <a:extLst>
              <a:ext uri="{FF2B5EF4-FFF2-40B4-BE49-F238E27FC236}">
                <a16:creationId xmlns:a16="http://schemas.microsoft.com/office/drawing/2014/main" id="{A071BE9A-EF87-4564-963D-2FFE25E11FBA}"/>
              </a:ext>
            </a:extLst>
          </p:cNvPr>
          <p:cNvSpPr txBox="1"/>
          <p:nvPr/>
        </p:nvSpPr>
        <p:spPr>
          <a:xfrm>
            <a:off x="390098" y="795806"/>
            <a:ext cx="2801203" cy="584775"/>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3595"/>
                </a:solidFill>
                <a:effectLst/>
                <a:uLnTx/>
                <a:uFillTx/>
                <a:latin typeface="Calibri" panose="020F0502020204030204" pitchFamily="34" charset="0"/>
                <a:ea typeface="+mn-ea"/>
                <a:cs typeface="+mn-cs"/>
                <a:hlinkClick r:id="rId3">
                  <a:extLst>
                    <a:ext uri="{A12FA001-AC4F-418D-AE19-62706E023703}">
                      <ahyp:hlinkClr xmlns:ahyp="http://schemas.microsoft.com/office/drawing/2018/hyperlinkcolor" val="tx"/>
                    </a:ext>
                  </a:extLst>
                </a:hlinkClick>
              </a:rPr>
              <a:t>Content Library</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p:txBody>
      </p:sp>
      <p:pic>
        <p:nvPicPr>
          <p:cNvPr id="8" name="Picture 7">
            <a:extLst>
              <a:ext uri="{FF2B5EF4-FFF2-40B4-BE49-F238E27FC236}">
                <a16:creationId xmlns:a16="http://schemas.microsoft.com/office/drawing/2014/main" id="{F4AC7B65-FCCC-4629-AD18-C0A52231EF9B}"/>
              </a:ext>
            </a:extLst>
          </p:cNvPr>
          <p:cNvPicPr>
            <a:picLocks noChangeAspect="1"/>
          </p:cNvPicPr>
          <p:nvPr/>
        </p:nvPicPr>
        <p:blipFill rotWithShape="1">
          <a:blip r:embed="rId5">
            <a:extLst>
              <a:ext uri="{28A0092B-C50C-407E-A947-70E740481C1C}">
                <a14:useLocalDpi xmlns:a14="http://schemas.microsoft.com/office/drawing/2010/main" val="0"/>
              </a:ext>
            </a:extLst>
          </a:blip>
          <a:srcRect r="7963"/>
          <a:stretch/>
        </p:blipFill>
        <p:spPr>
          <a:xfrm>
            <a:off x="3463119" y="340002"/>
            <a:ext cx="5562600" cy="1949161"/>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10F6FECA-4D0F-4689-B771-7AA33BC6F7E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4264" y="237875"/>
            <a:ext cx="3090081" cy="719210"/>
          </a:xfrm>
          <a:prstGeom prst="rect">
            <a:avLst/>
          </a:prstGeom>
        </p:spPr>
      </p:pic>
      <p:pic>
        <p:nvPicPr>
          <p:cNvPr id="3" name="Picture 2" descr="Qr code&#10;&#10;Description automatically generated">
            <a:extLst>
              <a:ext uri="{FF2B5EF4-FFF2-40B4-BE49-F238E27FC236}">
                <a16:creationId xmlns:a16="http://schemas.microsoft.com/office/drawing/2014/main" id="{C525B80D-A091-CBEC-ED69-8ED88F0F5C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05747" y="1390045"/>
            <a:ext cx="827113" cy="827113"/>
          </a:xfrm>
          <a:prstGeom prst="rect">
            <a:avLst/>
          </a:prstGeom>
        </p:spPr>
      </p:pic>
    </p:spTree>
    <p:extLst>
      <p:ext uri="{BB962C8B-B14F-4D97-AF65-F5344CB8AC3E}">
        <p14:creationId xmlns:p14="http://schemas.microsoft.com/office/powerpoint/2010/main" val="20572969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B5A2ACB-CE36-6141-BAFD-2448A1CD40D0}"/>
              </a:ext>
            </a:extLst>
          </p:cNvPr>
          <p:cNvSpPr>
            <a:spLocks noGrp="1"/>
          </p:cNvSpPr>
          <p:nvPr>
            <p:ph sz="half" idx="2"/>
          </p:nvPr>
        </p:nvSpPr>
        <p:spPr>
          <a:xfrm>
            <a:off x="4572000" y="136525"/>
            <a:ext cx="4038600" cy="4525963"/>
          </a:xfrm>
        </p:spPr>
        <p:txBody>
          <a:bodyPr>
            <a:normAutofit fontScale="55000" lnSpcReduction="20000"/>
          </a:bodyPr>
          <a:lstStyle/>
          <a:p>
            <a:pPr marL="0" indent="0" fontAlgn="base">
              <a:buNone/>
            </a:pPr>
            <a:r>
              <a:rPr lang="en-US" sz="2900" b="1" dirty="0"/>
              <a:t>Available in Apple Podcasts, Google Podcasts, and Spotify. </a:t>
            </a:r>
            <a:br>
              <a:rPr lang="en-US" dirty="0"/>
            </a:br>
            <a:endParaRPr lang="en-US" dirty="0"/>
          </a:p>
          <a:p>
            <a:pPr marL="0" indent="0" fontAlgn="base">
              <a:buNone/>
            </a:pPr>
            <a:r>
              <a:rPr lang="en-US" dirty="0"/>
              <a:t>How can you understand your legal rights and responsibilities? Especially with limited time, laws that are constantly evolving, and the fact that you are always on the move? Whether you are a parent, teacher, school leader, college student or just have an interest in school law, the LEGAL ONE Podcast provides a great option for you.</a:t>
            </a:r>
          </a:p>
          <a:p>
            <a:pPr marL="0" indent="0" fontAlgn="base">
              <a:buNone/>
            </a:pPr>
            <a:endParaRPr lang="en-US" dirty="0"/>
          </a:p>
          <a:p>
            <a:pPr marL="0" indent="0" fontAlgn="base">
              <a:buNone/>
            </a:pPr>
            <a:r>
              <a:rPr lang="en-US" dirty="0"/>
              <a:t>As the leading provider of school law training, the LEGAL ONE team of school law experts is pleased to offer the LEGAL ONE Podcast, a weekly podcast that helps you understand complex legal issues. Each episode will be hosted by a LEGAL ONE attorney, include information on recent developments in school law and provide tips for promoting collaboration between parents and schools.</a:t>
            </a:r>
          </a:p>
          <a:p>
            <a:pPr marL="0" indent="0">
              <a:buNone/>
            </a:pPr>
            <a:endParaRPr lang="en-US" dirty="0"/>
          </a:p>
        </p:txBody>
      </p:sp>
      <p:sp>
        <p:nvSpPr>
          <p:cNvPr id="2" name="Slide Number Placeholder 1">
            <a:extLst>
              <a:ext uri="{FF2B5EF4-FFF2-40B4-BE49-F238E27FC236}">
                <a16:creationId xmlns:a16="http://schemas.microsoft.com/office/drawing/2014/main" id="{2A7979CB-558C-7041-BAC1-F708BBE7AA30}"/>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E26E0598-41B6-4983-81FA-25A5B912657C}" type="slidenum">
              <a:rPr kumimoji="0" lang="en-US"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48</a:t>
            </a:fld>
            <a:endParaRPr kumimoji="0" lang="en-US"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itle 2">
            <a:extLst>
              <a:ext uri="{FF2B5EF4-FFF2-40B4-BE49-F238E27FC236}">
                <a16:creationId xmlns:a16="http://schemas.microsoft.com/office/drawing/2014/main" id="{03B2CE37-74FF-D346-BED1-FAE5F8019754}"/>
              </a:ext>
            </a:extLst>
          </p:cNvPr>
          <p:cNvSpPr>
            <a:spLocks noGrp="1"/>
          </p:cNvSpPr>
          <p:nvPr>
            <p:ph type="title"/>
          </p:nvPr>
        </p:nvSpPr>
        <p:spPr>
          <a:xfrm>
            <a:off x="380374" y="5494017"/>
            <a:ext cx="8229600" cy="1143000"/>
          </a:xfrm>
        </p:spPr>
        <p:txBody>
          <a:bodyPr>
            <a:noAutofit/>
          </a:bodyPr>
          <a:lstStyle/>
          <a:p>
            <a:r>
              <a:rPr lang="en-US" sz="2800" dirty="0">
                <a:hlinkClick r:id="rId3"/>
              </a:rPr>
              <a:t>http://njpsa.org/the-legal-one-podcast/</a:t>
            </a:r>
            <a:r>
              <a:rPr lang="en-US" sz="2800" dirty="0"/>
              <a:t> </a:t>
            </a:r>
          </a:p>
        </p:txBody>
      </p:sp>
      <p:pic>
        <p:nvPicPr>
          <p:cNvPr id="1026" name="Picture 2">
            <a:hlinkClick r:id="rId3"/>
            <a:extLst>
              <a:ext uri="{FF2B5EF4-FFF2-40B4-BE49-F238E27FC236}">
                <a16:creationId xmlns:a16="http://schemas.microsoft.com/office/drawing/2014/main" id="{C1C5702F-B789-C341-90BF-87793A04F4F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869" t="-1" r="8988" b="-457"/>
          <a:stretch/>
        </p:blipFill>
        <p:spPr bwMode="auto">
          <a:xfrm>
            <a:off x="297862" y="678125"/>
            <a:ext cx="4274138" cy="344276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potify-logo-png-file-spotify-badge-large-png-1280">
            <a:hlinkClick r:id="rId5"/>
            <a:extLst>
              <a:ext uri="{FF2B5EF4-FFF2-40B4-BE49-F238E27FC236}">
                <a16:creationId xmlns:a16="http://schemas.microsoft.com/office/drawing/2014/main" id="{3E711E33-E774-B24A-9DE0-38479976D4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5140" y="4908688"/>
            <a:ext cx="2095187" cy="76804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Podcasts, From Science Friday">
            <a:hlinkClick r:id="rId7"/>
            <a:extLst>
              <a:ext uri="{FF2B5EF4-FFF2-40B4-BE49-F238E27FC236}">
                <a16:creationId xmlns:a16="http://schemas.microsoft.com/office/drawing/2014/main" id="{B98E0974-C9E5-934F-9727-E8F2DAD9B0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673" y="4928000"/>
            <a:ext cx="3056880" cy="73740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odcast — Talking Elite Fitness">
            <a:hlinkClick r:id="rId9"/>
            <a:extLst>
              <a:ext uri="{FF2B5EF4-FFF2-40B4-BE49-F238E27FC236}">
                <a16:creationId xmlns:a16="http://schemas.microsoft.com/office/drawing/2014/main" id="{7CC0A151-6BCB-D841-BEB4-D5E97CF12EF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92574" y="4908688"/>
            <a:ext cx="2920544" cy="7432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Qr code&#10;&#10;Description automatically generated">
            <a:extLst>
              <a:ext uri="{FF2B5EF4-FFF2-40B4-BE49-F238E27FC236}">
                <a16:creationId xmlns:a16="http://schemas.microsoft.com/office/drawing/2014/main" id="{12F7B55C-4A47-9674-DE25-E255D6F75BF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0374" y="5862720"/>
            <a:ext cx="737406" cy="737406"/>
          </a:xfrm>
          <a:prstGeom prst="rect">
            <a:avLst/>
          </a:prstGeom>
        </p:spPr>
      </p:pic>
    </p:spTree>
    <p:extLst>
      <p:ext uri="{BB962C8B-B14F-4D97-AF65-F5344CB8AC3E}">
        <p14:creationId xmlns:p14="http://schemas.microsoft.com/office/powerpoint/2010/main" val="42153219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D87900">
            <a:alpha val="70000"/>
          </a:srgb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79A859-7EC9-5DFB-7AA1-5D075FA638F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E26E0598-41B6-4983-81FA-25A5B912657C}" type="slidenum">
              <a:rPr kumimoji="0" lang="en-US"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49</a:t>
            </a:fld>
            <a:endParaRPr kumimoji="0" lang="en-US"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TextBox 4">
            <a:extLst>
              <a:ext uri="{FF2B5EF4-FFF2-40B4-BE49-F238E27FC236}">
                <a16:creationId xmlns:a16="http://schemas.microsoft.com/office/drawing/2014/main" id="{A58BA2EB-5FAD-F4A5-FD51-DFC6F37EC481}"/>
              </a:ext>
            </a:extLst>
          </p:cNvPr>
          <p:cNvSpPr txBox="1"/>
          <p:nvPr/>
        </p:nvSpPr>
        <p:spPr>
          <a:xfrm>
            <a:off x="5257800" y="3668147"/>
            <a:ext cx="3505200" cy="2031325"/>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boto" panose="020F0502020204030204" pitchFamily="34" charset="0"/>
                <a:ea typeface="+mn-ea"/>
                <a:cs typeface="+mn-cs"/>
              </a:rPr>
              <a:t>Click here for a </a:t>
            </a:r>
            <a:r>
              <a:rPr kumimoji="0" lang="en-US" sz="1800" b="1" i="0" u="sng" strike="noStrike" kern="1200" cap="none" spc="0" normalizeH="0" baseline="0" noProof="0" dirty="0">
                <a:ln>
                  <a:noFill/>
                </a:ln>
                <a:solidFill>
                  <a:srgbClr val="1F497D"/>
                </a:solidFill>
                <a:effectLst/>
                <a:uLnTx/>
                <a:uFillTx/>
                <a:latin typeface="Roboto" panose="020F0502020204030204" pitchFamily="34" charset="0"/>
                <a:ea typeface="+mn-ea"/>
                <a:cs typeface="+mn-cs"/>
                <a:hlinkClick r:id="rId2">
                  <a:extLst>
                    <a:ext uri="{A12FA001-AC4F-418D-AE19-62706E023703}">
                      <ahyp:hlinkClr xmlns:ahyp="http://schemas.microsoft.com/office/drawing/2018/hyperlinkcolor" val="tx"/>
                    </a:ext>
                  </a:extLst>
                </a:hlinkClick>
              </a:rPr>
              <a:t>flipbook catalog</a:t>
            </a:r>
            <a:r>
              <a:rPr kumimoji="0" lang="en-US" sz="1800" b="0" i="0" u="none" strike="noStrike" kern="1200" cap="none" spc="0" normalizeH="0" baseline="0" noProof="0" dirty="0">
                <a:ln>
                  <a:noFill/>
                </a:ln>
                <a:solidFill>
                  <a:srgbClr val="555555"/>
                </a:solidFill>
                <a:effectLst/>
                <a:uLnTx/>
                <a:uFillTx/>
                <a:latin typeface="Roboto" panose="020F0502020204030204" pitchFamily="34" charset="0"/>
                <a:ea typeface="+mn-ea"/>
                <a:cs typeface="+mn-cs"/>
              </a:rPr>
              <a:t> </a:t>
            </a:r>
            <a:r>
              <a:rPr kumimoji="0" lang="en-US" sz="1800" b="0" i="0" u="none" strike="noStrike" kern="1200" cap="none" spc="0" normalizeH="0" baseline="0" noProof="0" dirty="0">
                <a:ln>
                  <a:noFill/>
                </a:ln>
                <a:solidFill>
                  <a:prstClr val="black"/>
                </a:solidFill>
                <a:effectLst/>
                <a:uLnTx/>
                <a:uFillTx/>
                <a:latin typeface="Roboto" panose="020F0502020204030204" pitchFamily="34" charset="0"/>
                <a:ea typeface="+mn-ea"/>
                <a:cs typeface="+mn-cs"/>
              </a:rPr>
              <a:t>of Summer 2023 offerings.</a:t>
            </a:r>
          </a:p>
          <a:p>
            <a:pPr marL="0" marR="0" lvl="0" indent="0" algn="l" defTabSz="457200" rtl="0" eaLnBrk="0" fontAlgn="base" latinLnBrk="0" hangingPunct="0">
              <a:lnSpc>
                <a:spcPct val="100000"/>
              </a:lnSpc>
              <a:spcBef>
                <a:spcPct val="0"/>
              </a:spcBef>
              <a:spcAft>
                <a:spcPct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Roboto" panose="020F0502020204030204" pitchFamily="34" charset="0"/>
                <a:ea typeface="+mn-ea"/>
                <a:cs typeface="+mn-cs"/>
              </a:rPr>
            </a:br>
            <a:r>
              <a:rPr kumimoji="0" lang="en-US" sz="1800" b="0" i="0" u="none" strike="noStrike" kern="1200" cap="none" spc="0" normalizeH="0" baseline="0" noProof="0" dirty="0">
                <a:ln>
                  <a:noFill/>
                </a:ln>
                <a:solidFill>
                  <a:prstClr val="black"/>
                </a:solidFill>
                <a:effectLst/>
                <a:uLnTx/>
                <a:uFillTx/>
                <a:latin typeface="Roboto" panose="020F0502020204030204" pitchFamily="34" charset="0"/>
                <a:ea typeface="+mn-ea"/>
                <a:cs typeface="+mn-cs"/>
              </a:rPr>
              <a:t>Hyperlinks in the flipbook calendar will take you directly to registration pages.</a:t>
            </a:r>
          </a:p>
        </p:txBody>
      </p:sp>
      <p:sp>
        <p:nvSpPr>
          <p:cNvPr id="6" name="TextBox 5">
            <a:extLst>
              <a:ext uri="{FF2B5EF4-FFF2-40B4-BE49-F238E27FC236}">
                <a16:creationId xmlns:a16="http://schemas.microsoft.com/office/drawing/2014/main" id="{D80CCC6C-10FA-D2C1-7A89-B73AC752D79D}"/>
              </a:ext>
            </a:extLst>
          </p:cNvPr>
          <p:cNvSpPr txBox="1"/>
          <p:nvPr/>
        </p:nvSpPr>
        <p:spPr>
          <a:xfrm>
            <a:off x="5257800" y="5866818"/>
            <a:ext cx="3429000" cy="646331"/>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mn-ea"/>
                <a:cs typeface="+mn-cs"/>
              </a:rPr>
              <a:t>Click here for a </a:t>
            </a:r>
            <a:r>
              <a:rPr kumimoji="0" lang="en-US" sz="1800" b="1" i="0" u="sng" strike="noStrike" kern="1200" cap="none" spc="0" normalizeH="0" baseline="0" noProof="0" dirty="0">
                <a:ln>
                  <a:noFill/>
                </a:ln>
                <a:solidFill>
                  <a:srgbClr val="1F497D"/>
                </a:solidFill>
                <a:effectLst/>
                <a:uLnTx/>
                <a:uFillTx/>
                <a:latin typeface="Roboto" panose="02000000000000000000" pitchFamily="2" charset="0"/>
                <a:ea typeface="+mn-ea"/>
                <a:cs typeface="+mn-cs"/>
                <a:hlinkClick r:id="rId3">
                  <a:extLst>
                    <a:ext uri="{A12FA001-AC4F-418D-AE19-62706E023703}">
                      <ahyp:hlinkClr xmlns:ahyp="http://schemas.microsoft.com/office/drawing/2018/hyperlinkcolor" val="tx"/>
                    </a:ext>
                  </a:extLst>
                </a:hlinkClick>
              </a:rPr>
              <a:t>printable pdf</a:t>
            </a:r>
            <a:r>
              <a:rPr kumimoji="0" lang="en-US" sz="1800" b="0" i="0" u="none" strike="noStrike" kern="1200" cap="none" spc="0" normalizeH="0" baseline="0" noProof="0" dirty="0">
                <a:ln>
                  <a:noFill/>
                </a:ln>
                <a:solidFill>
                  <a:srgbClr val="1F497D"/>
                </a:solidFill>
                <a:effectLst/>
                <a:uLnTx/>
                <a:uFillTx/>
                <a:latin typeface="Roboto" panose="02000000000000000000" pitchFamily="2" charset="0"/>
                <a:ea typeface="+mn-ea"/>
                <a:cs typeface="+mn-cs"/>
              </a:rPr>
              <a:t> </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mn-ea"/>
                <a:cs typeface="+mn-cs"/>
              </a:rPr>
              <a:t>of the Summer 2023 catalog.</a:t>
            </a:r>
          </a:p>
        </p:txBody>
      </p:sp>
      <p:sp>
        <p:nvSpPr>
          <p:cNvPr id="8" name="TextBox 7">
            <a:extLst>
              <a:ext uri="{FF2B5EF4-FFF2-40B4-BE49-F238E27FC236}">
                <a16:creationId xmlns:a16="http://schemas.microsoft.com/office/drawing/2014/main" id="{3CCA8676-E305-41D5-51F8-763FDD8016A6}"/>
              </a:ext>
            </a:extLst>
          </p:cNvPr>
          <p:cNvSpPr txBox="1"/>
          <p:nvPr/>
        </p:nvSpPr>
        <p:spPr>
          <a:xfrm>
            <a:off x="228600" y="4683809"/>
            <a:ext cx="4343400" cy="707886"/>
          </a:xfrm>
          <a:prstGeom prst="rect">
            <a:avLst/>
          </a:prstGeom>
          <a:noFill/>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1F497D"/>
                </a:solidFill>
                <a:effectLst/>
                <a:uLnTx/>
                <a:uFillTx/>
                <a:latin typeface="Roboto" panose="02000000000000000000" pitchFamily="2" charset="0"/>
                <a:ea typeface="+mn-ea"/>
                <a:cs typeface="+mn-cs"/>
                <a:hlinkClick r:id="rId4">
                  <a:extLst>
                    <a:ext uri="{A12FA001-AC4F-418D-AE19-62706E023703}">
                      <ahyp:hlinkClr xmlns:ahyp="http://schemas.microsoft.com/office/drawing/2018/hyperlinkcolor" val="tx"/>
                    </a:ext>
                  </a:extLst>
                </a:hlinkClick>
              </a:rPr>
              <a:t>www.njpsa.org</a:t>
            </a:r>
            <a:r>
              <a:rPr kumimoji="0" lang="en-US" sz="4000" b="1" i="0" u="none" strike="noStrike" kern="1200" cap="none" spc="0" normalizeH="0" baseline="0" noProof="0" dirty="0">
                <a:ln>
                  <a:noFill/>
                </a:ln>
                <a:solidFill>
                  <a:srgbClr val="1F497D"/>
                </a:solidFill>
                <a:effectLst/>
                <a:uLnTx/>
                <a:uFillTx/>
                <a:latin typeface="Roboto" panose="02000000000000000000" pitchFamily="2" charset="0"/>
                <a:ea typeface="+mn-ea"/>
                <a:cs typeface="+mn-cs"/>
              </a:rPr>
              <a:t> </a:t>
            </a:r>
          </a:p>
        </p:txBody>
      </p:sp>
      <p:pic>
        <p:nvPicPr>
          <p:cNvPr id="3" name="Picture 2">
            <a:extLst>
              <a:ext uri="{FF2B5EF4-FFF2-40B4-BE49-F238E27FC236}">
                <a16:creationId xmlns:a16="http://schemas.microsoft.com/office/drawing/2014/main" id="{2DC36F3F-4F04-4080-E4E9-620DC2988AA6}"/>
              </a:ext>
            </a:extLst>
          </p:cNvPr>
          <p:cNvPicPr>
            <a:picLocks noChangeAspect="1"/>
          </p:cNvPicPr>
          <p:nvPr/>
        </p:nvPicPr>
        <p:blipFill>
          <a:blip r:embed="rId5"/>
          <a:stretch>
            <a:fillRect/>
          </a:stretch>
        </p:blipFill>
        <p:spPr>
          <a:xfrm>
            <a:off x="0" y="0"/>
            <a:ext cx="9144000" cy="3650456"/>
          </a:xfrm>
          <a:prstGeom prst="rect">
            <a:avLst/>
          </a:prstGeom>
        </p:spPr>
      </p:pic>
    </p:spTree>
    <p:extLst>
      <p:ext uri="{BB962C8B-B14F-4D97-AF65-F5344CB8AC3E}">
        <p14:creationId xmlns:p14="http://schemas.microsoft.com/office/powerpoint/2010/main" val="3350832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720187"/>
            <a:ext cx="10972800" cy="1143000"/>
          </a:xfrm>
        </p:spPr>
        <p:txBody>
          <a:bodyPr>
            <a:normAutofit/>
          </a:bodyPr>
          <a:lstStyle/>
          <a:p>
            <a:r>
              <a:rPr lang="en-US" sz="4000" b="1" dirty="0"/>
              <a:t>Duty of Care</a:t>
            </a:r>
          </a:p>
        </p:txBody>
      </p:sp>
      <p:sp>
        <p:nvSpPr>
          <p:cNvPr id="2" name="Content Placeholder 1"/>
          <p:cNvSpPr>
            <a:spLocks noGrp="1"/>
          </p:cNvSpPr>
          <p:nvPr>
            <p:ph idx="1"/>
          </p:nvPr>
        </p:nvSpPr>
        <p:spPr/>
        <p:txBody>
          <a:bodyPr>
            <a:normAutofit/>
          </a:bodyPr>
          <a:lstStyle/>
          <a:p>
            <a:pPr>
              <a:buNone/>
            </a:pPr>
            <a:endParaRPr lang="en-US" dirty="0"/>
          </a:p>
          <a:p>
            <a:pPr>
              <a:buNone/>
            </a:pPr>
            <a:endParaRPr lang="en-US" dirty="0"/>
          </a:p>
          <a:p>
            <a:pPr>
              <a:buNone/>
            </a:pPr>
            <a:endParaRPr lang="en-US" dirty="0"/>
          </a:p>
          <a:p>
            <a:pPr>
              <a:buNone/>
            </a:pPr>
            <a:endParaRPr lang="en-US" dirty="0"/>
          </a:p>
          <a:p>
            <a:pPr>
              <a:buNone/>
            </a:pPr>
            <a:endParaRPr lang="en-US" dirty="0"/>
          </a:p>
          <a:p>
            <a:endParaRPr lang="en-US" dirty="0"/>
          </a:p>
        </p:txBody>
      </p:sp>
      <p:sp>
        <p:nvSpPr>
          <p:cNvPr id="7" name="Slide Number Placeholder 6">
            <a:extLst>
              <a:ext uri="{FF2B5EF4-FFF2-40B4-BE49-F238E27FC236}">
                <a16:creationId xmlns:a16="http://schemas.microsoft.com/office/drawing/2014/main" id="{FF19AC04-8969-464C-BF84-59D66C3BA2B2}"/>
              </a:ext>
            </a:extLst>
          </p:cNvPr>
          <p:cNvSpPr>
            <a:spLocks noGrp="1"/>
          </p:cNvSpPr>
          <p:nvPr>
            <p:ph type="sldNum" sz="quarter" idx="12"/>
          </p:nvPr>
        </p:nvSpPr>
        <p:spPr/>
        <p:txBody>
          <a:bodyPr/>
          <a:lstStyle/>
          <a:p>
            <a:pPr defTabSz="457178" eaLnBrk="0" fontAlgn="base" hangingPunct="0">
              <a:spcBef>
                <a:spcPct val="0"/>
              </a:spcBef>
              <a:spcAft>
                <a:spcPct val="0"/>
              </a:spcAft>
              <a:defRPr/>
            </a:pPr>
            <a:fld id="{E443D2D3-79D4-425E-A51E-1C8F275C5E7B}" type="slidenum">
              <a:rPr lang="en-US">
                <a:latin typeface="Calibri"/>
              </a:rPr>
              <a:pPr defTabSz="457178" eaLnBrk="0" fontAlgn="base" hangingPunct="0">
                <a:spcBef>
                  <a:spcPct val="0"/>
                </a:spcBef>
                <a:spcAft>
                  <a:spcPct val="0"/>
                </a:spcAft>
                <a:defRPr/>
              </a:pPr>
              <a:t>5</a:t>
            </a:fld>
            <a:endParaRPr lang="en-US" dirty="0">
              <a:latin typeface="Calibri"/>
            </a:endParaRPr>
          </a:p>
        </p:txBody>
      </p:sp>
      <p:pic>
        <p:nvPicPr>
          <p:cNvPr id="6" name="Picture 5" descr="A picture containing drawing&#10;&#10;Description automatically generated">
            <a:extLst>
              <a:ext uri="{FF2B5EF4-FFF2-40B4-BE49-F238E27FC236}">
                <a16:creationId xmlns:a16="http://schemas.microsoft.com/office/drawing/2014/main" id="{42C432A3-26F2-B84C-8B1C-6FC84C2D87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921" y="354756"/>
            <a:ext cx="2590800" cy="602827"/>
          </a:xfrm>
          <a:prstGeom prst="rect">
            <a:avLst/>
          </a:prstGeom>
        </p:spPr>
      </p:pic>
    </p:spTree>
    <p:extLst>
      <p:ext uri="{BB962C8B-B14F-4D97-AF65-F5344CB8AC3E}">
        <p14:creationId xmlns:p14="http://schemas.microsoft.com/office/powerpoint/2010/main" val="458298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dirty="0"/>
              <a:t>Certificate &amp; Evaluation</a:t>
            </a:r>
          </a:p>
        </p:txBody>
      </p:sp>
      <p:sp>
        <p:nvSpPr>
          <p:cNvPr id="11267" name="Content Placeholder 2"/>
          <p:cNvSpPr>
            <a:spLocks noGrp="1"/>
          </p:cNvSpPr>
          <p:nvPr>
            <p:ph idx="1"/>
          </p:nvPr>
        </p:nvSpPr>
        <p:spPr>
          <a:xfrm>
            <a:off x="457200" y="1600200"/>
            <a:ext cx="8229600" cy="4756150"/>
          </a:xfrm>
        </p:spPr>
        <p:txBody>
          <a:bodyPr>
            <a:normAutofit fontScale="92500" lnSpcReduction="20000"/>
          </a:bodyPr>
          <a:lstStyle/>
          <a:p>
            <a:pPr marL="0" indent="0" algn="ctr" eaLnBrk="1" hangingPunct="1">
              <a:buFont typeface="Arial" panose="020B0604020202020204" pitchFamily="34" charset="0"/>
              <a:buNone/>
            </a:pPr>
            <a:r>
              <a:rPr lang="en-US" altLang="en-US" sz="2600" dirty="0"/>
              <a:t>Today’s professional development certificate is available to save/download at the end of a </a:t>
            </a:r>
            <a:r>
              <a:rPr lang="en-US" altLang="en-US" sz="2600" b="1" i="1" u="sng" dirty="0"/>
              <a:t>brief</a:t>
            </a:r>
            <a:r>
              <a:rPr lang="en-US" altLang="en-US" sz="2600" dirty="0"/>
              <a:t> evaluation. </a:t>
            </a:r>
          </a:p>
          <a:p>
            <a:pPr marL="0" indent="0" algn="ctr" eaLnBrk="1" hangingPunct="1">
              <a:buFont typeface="Arial" panose="020B0604020202020204" pitchFamily="34" charset="0"/>
              <a:buNone/>
            </a:pPr>
            <a:endParaRPr lang="en-US" altLang="en-US" sz="2400" dirty="0"/>
          </a:p>
          <a:p>
            <a:pPr marL="0" indent="0" algn="ctr" eaLnBrk="1" hangingPunct="1">
              <a:buFont typeface="Arial" panose="020B0604020202020204" pitchFamily="34" charset="0"/>
              <a:buNone/>
            </a:pPr>
            <a:r>
              <a:rPr lang="en-US" sz="2600" b="1" i="0" u="sng" dirty="0">
                <a:solidFill>
                  <a:srgbClr val="1155CC"/>
                </a:solidFill>
                <a:effectLst/>
                <a:hlinkClick r:id="rId3"/>
              </a:rPr>
              <a:t>https://www.surveymonkey.com/r/LO-STSNJ-230607</a:t>
            </a:r>
            <a:endParaRPr lang="en-US" sz="2600" b="1" i="0" u="sng" dirty="0">
              <a:solidFill>
                <a:srgbClr val="1155CC"/>
              </a:solidFill>
              <a:effectLst/>
            </a:endParaRPr>
          </a:p>
          <a:p>
            <a:pPr marL="0" indent="0" algn="ctr" eaLnBrk="1" hangingPunct="1">
              <a:buFont typeface="Arial" panose="020B0604020202020204" pitchFamily="34" charset="0"/>
              <a:buNone/>
            </a:pPr>
            <a:endParaRPr lang="en-US" altLang="en-US" sz="2400" b="1" dirty="0"/>
          </a:p>
          <a:p>
            <a:pPr marL="0" indent="0" algn="ctr" eaLnBrk="1" hangingPunct="1">
              <a:buFont typeface="Arial" panose="020B0604020202020204" pitchFamily="34" charset="0"/>
              <a:buNone/>
            </a:pPr>
            <a:endParaRPr lang="en-US" altLang="en-US" sz="2400" b="1" dirty="0"/>
          </a:p>
          <a:p>
            <a:pPr marL="0" indent="0" algn="ctr" eaLnBrk="1" hangingPunct="1">
              <a:buFont typeface="Arial" panose="020B0604020202020204" pitchFamily="34" charset="0"/>
              <a:buNone/>
            </a:pPr>
            <a:endParaRPr lang="en-US" altLang="en-US" sz="2800" dirty="0"/>
          </a:p>
          <a:p>
            <a:pPr marL="0" indent="0" algn="ctr" eaLnBrk="1" hangingPunct="1">
              <a:buFont typeface="Arial" panose="020B0604020202020204" pitchFamily="34" charset="0"/>
              <a:buNone/>
            </a:pPr>
            <a:endParaRPr lang="en-US" altLang="en-US" sz="2800" dirty="0"/>
          </a:p>
          <a:p>
            <a:pPr marL="0" indent="0" algn="ctr" eaLnBrk="1" hangingPunct="1">
              <a:buFont typeface="Arial" panose="020B0604020202020204" pitchFamily="34" charset="0"/>
              <a:buNone/>
            </a:pPr>
            <a:endParaRPr lang="en-US" altLang="en-US" sz="2800" b="1" i="1" dirty="0"/>
          </a:p>
          <a:p>
            <a:pPr marL="0" indent="0" algn="ctr" eaLnBrk="1" hangingPunct="1">
              <a:buFont typeface="Arial" panose="020B0604020202020204" pitchFamily="34" charset="0"/>
              <a:buNone/>
            </a:pPr>
            <a:endParaRPr lang="en-US" altLang="en-US" sz="2800" b="1" i="1" dirty="0"/>
          </a:p>
          <a:p>
            <a:pPr marL="0" indent="0" algn="ctr" eaLnBrk="1" hangingPunct="1">
              <a:buFont typeface="Arial" panose="020B0604020202020204" pitchFamily="34" charset="0"/>
              <a:buNone/>
            </a:pPr>
            <a:r>
              <a:rPr lang="en-US" altLang="en-US" sz="2800" b="1" i="1" dirty="0"/>
              <a:t>Please take a few minutes to let us know what you thought of the session!</a:t>
            </a:r>
          </a:p>
        </p:txBody>
      </p:sp>
      <p:sp>
        <p:nvSpPr>
          <p:cNvPr id="2" name="Slide Number Placeholder 1"/>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E443D2D3-79D4-425E-A51E-1C8F275C5E7B}" type="slidenum">
              <a:rPr kumimoji="0" lang="en-US"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50</a:t>
            </a:fld>
            <a:endParaRPr kumimoji="0" lang="en-US"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a:hlinkClick r:id="rId3"/>
            <a:extLst>
              <a:ext uri="{FF2B5EF4-FFF2-40B4-BE49-F238E27FC236}">
                <a16:creationId xmlns:a16="http://schemas.microsoft.com/office/drawing/2014/main" id="{E31DF8DC-0953-2ABE-567C-8C9820DDADC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69586" y="3196119"/>
            <a:ext cx="1804827" cy="1804827"/>
          </a:xfrm>
          <a:prstGeom prst="rect">
            <a:avLst/>
          </a:prstGeom>
        </p:spPr>
      </p:pic>
    </p:spTree>
    <p:extLst>
      <p:ext uri="{BB962C8B-B14F-4D97-AF65-F5344CB8AC3E}">
        <p14:creationId xmlns:p14="http://schemas.microsoft.com/office/powerpoint/2010/main" val="1464679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u="sng" dirty="0"/>
              <a:t>Duty of Supervision </a:t>
            </a:r>
          </a:p>
        </p:txBody>
      </p:sp>
      <p:sp>
        <p:nvSpPr>
          <p:cNvPr id="2" name="Content Placeholder 1"/>
          <p:cNvSpPr>
            <a:spLocks noGrp="1"/>
          </p:cNvSpPr>
          <p:nvPr>
            <p:ph idx="1"/>
          </p:nvPr>
        </p:nvSpPr>
        <p:spPr/>
        <p:txBody>
          <a:bodyPr/>
          <a:lstStyle/>
          <a:p>
            <a:r>
              <a:rPr lang="en-US" dirty="0"/>
              <a:t>“No greater obligation is placed on school officials than to protect the children in their charge from foreseeable dangers, whether those dangers arise from the careless acts of intentional transgressions of others.”</a:t>
            </a:r>
          </a:p>
          <a:p>
            <a:r>
              <a:rPr lang="en-US" u="sng" dirty="0"/>
              <a:t>Frugis v. Bracigliano</a:t>
            </a:r>
            <a:r>
              <a:rPr lang="en-US" dirty="0"/>
              <a:t>, 177 N.J. 250 (2003)</a:t>
            </a:r>
          </a:p>
          <a:p>
            <a:endParaRPr lang="en-US" dirty="0"/>
          </a:p>
          <a:p>
            <a:endParaRPr lang="en-US" dirty="0"/>
          </a:p>
        </p:txBody>
      </p:sp>
      <p:sp>
        <p:nvSpPr>
          <p:cNvPr id="4" name="Slide Number Placeholder 3">
            <a:extLst>
              <a:ext uri="{FF2B5EF4-FFF2-40B4-BE49-F238E27FC236}">
                <a16:creationId xmlns:a16="http://schemas.microsoft.com/office/drawing/2014/main" id="{75B3C6FE-0E0E-1E4A-97EF-455BA45F1A28}"/>
              </a:ext>
            </a:extLst>
          </p:cNvPr>
          <p:cNvSpPr>
            <a:spLocks noGrp="1"/>
          </p:cNvSpPr>
          <p:nvPr>
            <p:ph type="sldNum" sz="quarter" idx="12"/>
          </p:nvPr>
        </p:nvSpPr>
        <p:spPr/>
        <p:txBody>
          <a:bodyPr/>
          <a:lstStyle/>
          <a:p>
            <a:fld id="{9E93D0FE-8476-4A09-A7CD-DD8621A3F255}" type="slidenum">
              <a:rPr lang="en-US" smtClean="0"/>
              <a:pPr/>
              <a:t>6</a:t>
            </a:fld>
            <a:endParaRPr lang="en-US" dirty="0"/>
          </a:p>
        </p:txBody>
      </p:sp>
    </p:spTree>
    <p:extLst>
      <p:ext uri="{BB962C8B-B14F-4D97-AF65-F5344CB8AC3E}">
        <p14:creationId xmlns:p14="http://schemas.microsoft.com/office/powerpoint/2010/main" val="1201252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4CBE5-1970-964C-BFE4-614FF75E5B06}"/>
              </a:ext>
            </a:extLst>
          </p:cNvPr>
          <p:cNvSpPr>
            <a:spLocks noGrp="1"/>
          </p:cNvSpPr>
          <p:nvPr>
            <p:ph type="title"/>
          </p:nvPr>
        </p:nvSpPr>
        <p:spPr/>
        <p:txBody>
          <a:bodyPr/>
          <a:lstStyle/>
          <a:p>
            <a:r>
              <a:rPr lang="en-US" dirty="0"/>
              <a:t>Certification cases</a:t>
            </a:r>
          </a:p>
        </p:txBody>
      </p:sp>
    </p:spTree>
    <p:extLst>
      <p:ext uri="{BB962C8B-B14F-4D97-AF65-F5344CB8AC3E}">
        <p14:creationId xmlns:p14="http://schemas.microsoft.com/office/powerpoint/2010/main" val="3709734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50F7E-CE00-4445-BBE9-B8DBFD21CDD6}"/>
              </a:ext>
            </a:extLst>
          </p:cNvPr>
          <p:cNvSpPr>
            <a:spLocks noGrp="1"/>
          </p:cNvSpPr>
          <p:nvPr>
            <p:ph type="title"/>
          </p:nvPr>
        </p:nvSpPr>
        <p:spPr>
          <a:xfrm>
            <a:off x="457200" y="274638"/>
            <a:ext cx="8229600" cy="475375"/>
          </a:xfrm>
        </p:spPr>
        <p:txBody>
          <a:bodyPr>
            <a:noAutofit/>
          </a:bodyPr>
          <a:lstStyle/>
          <a:p>
            <a:r>
              <a:rPr lang="en-US" sz="2400" b="0" i="0" u="sng" dirty="0">
                <a:solidFill>
                  <a:srgbClr val="0743B1"/>
                </a:solidFill>
                <a:effectLst/>
                <a:latin typeface="Roboto" panose="02000000000000000000" pitchFamily="2" charset="0"/>
                <a:hlinkClick r:id="rId2"/>
              </a:rPr>
              <a:t>Linda Mitchell v. New Jersey Department of Education, Office of Student Protection, 11/29/2021, (#298-21)</a:t>
            </a:r>
            <a:endParaRPr lang="en-US" sz="2400" dirty="0"/>
          </a:p>
        </p:txBody>
      </p:sp>
      <p:sp>
        <p:nvSpPr>
          <p:cNvPr id="3" name="Content Placeholder 2">
            <a:extLst>
              <a:ext uri="{FF2B5EF4-FFF2-40B4-BE49-F238E27FC236}">
                <a16:creationId xmlns:a16="http://schemas.microsoft.com/office/drawing/2014/main" id="{4C0AA0FF-BEFF-4C7C-BA81-FEBA77E4FB2D}"/>
              </a:ext>
            </a:extLst>
          </p:cNvPr>
          <p:cNvSpPr>
            <a:spLocks noGrp="1"/>
          </p:cNvSpPr>
          <p:nvPr>
            <p:ph idx="1"/>
          </p:nvPr>
        </p:nvSpPr>
        <p:spPr>
          <a:xfrm>
            <a:off x="457200" y="1089062"/>
            <a:ext cx="8229600" cy="5126804"/>
          </a:xfrm>
        </p:spPr>
        <p:txBody>
          <a:bodyPr>
            <a:normAutofit fontScale="62500" lnSpcReduction="20000"/>
          </a:bodyPr>
          <a:lstStyle/>
          <a:p>
            <a:pPr marL="0" indent="0">
              <a:buNone/>
            </a:pPr>
            <a:r>
              <a:rPr lang="en-US" u="sng" dirty="0"/>
              <a:t>FACTS</a:t>
            </a:r>
            <a:r>
              <a:rPr lang="en-US" dirty="0"/>
              <a:t>: </a:t>
            </a:r>
          </a:p>
          <a:p>
            <a:r>
              <a:rPr lang="en-US" dirty="0"/>
              <a:t>Petitioner was a school bus driver employed by the Mt. Laurel BOE</a:t>
            </a:r>
          </a:p>
          <a:p>
            <a:r>
              <a:rPr lang="en-US" dirty="0"/>
              <a:t>NJDOE suspended her School Bus Endorsement for mandatory 6 months</a:t>
            </a:r>
          </a:p>
          <a:p>
            <a:r>
              <a:rPr lang="en-US" dirty="0"/>
              <a:t>Allegations</a:t>
            </a:r>
          </a:p>
          <a:p>
            <a:pPr lvl="1"/>
            <a:r>
              <a:rPr lang="en-US" dirty="0"/>
              <a:t>Failed to visually check her bus for students before leaving the bus unattended while dropping off paperwork at the transportation building</a:t>
            </a:r>
          </a:p>
          <a:p>
            <a:pPr lvl="1"/>
            <a:r>
              <a:rPr lang="en-US" dirty="0"/>
              <a:t>Petitioner had an “affirmative duty” to visually inspect the bus / check for students</a:t>
            </a:r>
          </a:p>
          <a:p>
            <a:pPr lvl="1"/>
            <a:r>
              <a:rPr lang="en-US" dirty="0"/>
              <a:t>Undisputed that she failed to check and that a child was left on the bus</a:t>
            </a:r>
          </a:p>
          <a:p>
            <a:pPr lvl="2"/>
            <a:r>
              <a:rPr lang="en-US" dirty="0"/>
              <a:t>Claims she had not yet “parked the bus”</a:t>
            </a:r>
          </a:p>
          <a:p>
            <a:pPr lvl="2"/>
            <a:r>
              <a:rPr lang="en-US" dirty="0"/>
              <a:t>Claims 2 staff members were standing near the bus when this occurred</a:t>
            </a:r>
          </a:p>
          <a:p>
            <a:pPr lvl="2"/>
            <a:r>
              <a:rPr lang="en-US" dirty="0"/>
              <a:t>Student was quickly returned home without incident</a:t>
            </a:r>
          </a:p>
          <a:p>
            <a:pPr marL="0" indent="0">
              <a:buNone/>
            </a:pPr>
            <a:endParaRPr lang="en-US" u="sng" dirty="0"/>
          </a:p>
          <a:p>
            <a:pPr marL="0" indent="0">
              <a:buNone/>
            </a:pPr>
            <a:r>
              <a:rPr lang="en-US" u="sng" dirty="0"/>
              <a:t>HOLDING</a:t>
            </a:r>
            <a:r>
              <a:rPr lang="en-US" dirty="0"/>
              <a:t>:  SD SJM Granted</a:t>
            </a:r>
          </a:p>
          <a:p>
            <a:r>
              <a:rPr lang="en-US" dirty="0"/>
              <a:t>NJDOE “to notify the Motor Vehicle Commission of its obligation to suspend Petitioner’s School Bus Endorsement, and to notify Petitioner’s employer that she is ineligible for the period of suspension and continued employment as a school bus driver.”</a:t>
            </a:r>
          </a:p>
        </p:txBody>
      </p:sp>
      <p:sp>
        <p:nvSpPr>
          <p:cNvPr id="4" name="Slide Number Placeholder 3">
            <a:extLst>
              <a:ext uri="{FF2B5EF4-FFF2-40B4-BE49-F238E27FC236}">
                <a16:creationId xmlns:a16="http://schemas.microsoft.com/office/drawing/2014/main" id="{A3D14E23-774E-4087-BED6-254FAD5E5163}"/>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8</a:t>
            </a:fld>
            <a:endParaRPr lang="en-US" dirty="0">
              <a:solidFill>
                <a:prstClr val="black">
                  <a:tint val="75000"/>
                </a:prstClr>
              </a:solidFill>
            </a:endParaRPr>
          </a:p>
        </p:txBody>
      </p:sp>
    </p:spTree>
    <p:extLst>
      <p:ext uri="{BB962C8B-B14F-4D97-AF65-F5344CB8AC3E}">
        <p14:creationId xmlns:p14="http://schemas.microsoft.com/office/powerpoint/2010/main" val="2686586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50F7E-CE00-4445-BBE9-B8DBFD21CDD6}"/>
              </a:ext>
            </a:extLst>
          </p:cNvPr>
          <p:cNvSpPr>
            <a:spLocks noGrp="1"/>
          </p:cNvSpPr>
          <p:nvPr>
            <p:ph type="title"/>
          </p:nvPr>
        </p:nvSpPr>
        <p:spPr>
          <a:xfrm>
            <a:off x="457200" y="274638"/>
            <a:ext cx="8229600" cy="457193"/>
          </a:xfrm>
        </p:spPr>
        <p:txBody>
          <a:bodyPr>
            <a:noAutofit/>
          </a:bodyPr>
          <a:lstStyle/>
          <a:p>
            <a:r>
              <a:rPr lang="en-US" sz="2400" b="0" i="0" u="sng" dirty="0">
                <a:solidFill>
                  <a:srgbClr val="0743B1"/>
                </a:solidFill>
                <a:effectLst/>
                <a:latin typeface="Roboto" panose="02000000000000000000" pitchFamily="2" charset="0"/>
                <a:hlinkClick r:id="rId2"/>
              </a:rPr>
              <a:t>Ana David-Pedi, New Jersey Department of Education, Office of Student Protection, 11/18/21, (#290-21)</a:t>
            </a:r>
            <a:endParaRPr lang="en-US" sz="2400" dirty="0"/>
          </a:p>
        </p:txBody>
      </p:sp>
      <p:sp>
        <p:nvSpPr>
          <p:cNvPr id="3" name="Content Placeholder 2">
            <a:extLst>
              <a:ext uri="{FF2B5EF4-FFF2-40B4-BE49-F238E27FC236}">
                <a16:creationId xmlns:a16="http://schemas.microsoft.com/office/drawing/2014/main" id="{4C0AA0FF-BEFF-4C7C-BA81-FEBA77E4FB2D}"/>
              </a:ext>
            </a:extLst>
          </p:cNvPr>
          <p:cNvSpPr>
            <a:spLocks noGrp="1"/>
          </p:cNvSpPr>
          <p:nvPr>
            <p:ph idx="1"/>
          </p:nvPr>
        </p:nvSpPr>
        <p:spPr>
          <a:xfrm>
            <a:off x="457200" y="1140431"/>
            <a:ext cx="8229600" cy="5352835"/>
          </a:xfrm>
        </p:spPr>
        <p:txBody>
          <a:bodyPr>
            <a:normAutofit fontScale="62500" lnSpcReduction="20000"/>
          </a:bodyPr>
          <a:lstStyle/>
          <a:p>
            <a:pPr marL="0" indent="0">
              <a:buNone/>
            </a:pPr>
            <a:r>
              <a:rPr lang="en-US" u="sng" dirty="0"/>
              <a:t>FACTS</a:t>
            </a:r>
            <a:r>
              <a:rPr lang="en-US" dirty="0"/>
              <a:t>: </a:t>
            </a:r>
          </a:p>
          <a:p>
            <a:r>
              <a:rPr lang="en-US" dirty="0"/>
              <a:t>Petitioner was a school bus driver</a:t>
            </a:r>
          </a:p>
          <a:p>
            <a:r>
              <a:rPr lang="en-US" dirty="0"/>
              <a:t>NJDOE suspended her School Bus Endorsement for mandatory 6 months</a:t>
            </a:r>
          </a:p>
          <a:p>
            <a:r>
              <a:rPr lang="en-US" dirty="0"/>
              <a:t>Allegations</a:t>
            </a:r>
          </a:p>
          <a:p>
            <a:pPr lvl="1"/>
            <a:r>
              <a:rPr lang="en-US" dirty="0"/>
              <a:t>Central Jersey Prep student left on her bus at the end of one of her assigned bus routes in February 2021</a:t>
            </a:r>
          </a:p>
          <a:p>
            <a:pPr lvl="2"/>
            <a:r>
              <a:rPr lang="en-US" dirty="0"/>
              <a:t>Undisputed</a:t>
            </a:r>
          </a:p>
          <a:p>
            <a:pPr lvl="1"/>
            <a:r>
              <a:rPr lang="en-US" dirty="0"/>
              <a:t>Defenses</a:t>
            </a:r>
          </a:p>
          <a:p>
            <a:pPr lvl="2"/>
            <a:r>
              <a:rPr lang="en-US" dirty="0"/>
              <a:t>Student was never left alone</a:t>
            </a:r>
          </a:p>
          <a:p>
            <a:pPr lvl="2"/>
            <a:r>
              <a:rPr lang="en-US" dirty="0"/>
              <a:t>Claims she did a visual “turn around” inspection of the bus instead of a full visual walk-through because she had nowhere to pull over safely before continuing to her next route</a:t>
            </a:r>
          </a:p>
          <a:p>
            <a:pPr lvl="2"/>
            <a:r>
              <a:rPr lang="en-US" dirty="0"/>
              <a:t>She did the required walk-through after her next stop and found the student asleep in a seat</a:t>
            </a:r>
          </a:p>
          <a:p>
            <a:pPr lvl="2"/>
            <a:r>
              <a:rPr lang="en-US" dirty="0"/>
              <a:t>She then returned the child safely to Central Jersey Prep</a:t>
            </a:r>
          </a:p>
          <a:p>
            <a:pPr marL="914377" lvl="2" indent="0">
              <a:buNone/>
            </a:pPr>
            <a:endParaRPr lang="en-US" dirty="0"/>
          </a:p>
          <a:p>
            <a:pPr marL="0" indent="0">
              <a:buNone/>
            </a:pPr>
            <a:r>
              <a:rPr lang="en-US" u="sng" dirty="0"/>
              <a:t>HOLDING</a:t>
            </a:r>
            <a:r>
              <a:rPr lang="en-US" dirty="0"/>
              <a:t>:  SD SJM Granted</a:t>
            </a:r>
          </a:p>
          <a:p>
            <a:r>
              <a:rPr lang="en-US" dirty="0"/>
              <a:t>NJDOE “to notify the Motor Vehicle Commission of its obligation to suspend Petitioner’s School Bus Endorsement, and to notify Petitioner’s employer that she is ineligible for the period of suspension and continued employment as a school bus driver.”</a:t>
            </a:r>
          </a:p>
          <a:p>
            <a:endParaRPr lang="en-US" dirty="0"/>
          </a:p>
        </p:txBody>
      </p:sp>
      <p:sp>
        <p:nvSpPr>
          <p:cNvPr id="4" name="Slide Number Placeholder 3">
            <a:extLst>
              <a:ext uri="{FF2B5EF4-FFF2-40B4-BE49-F238E27FC236}">
                <a16:creationId xmlns:a16="http://schemas.microsoft.com/office/drawing/2014/main" id="{A3D14E23-774E-4087-BED6-254FAD5E5163}"/>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9</a:t>
            </a:fld>
            <a:endParaRPr lang="en-US" dirty="0">
              <a:solidFill>
                <a:prstClr val="black">
                  <a:tint val="75000"/>
                </a:prstClr>
              </a:solidFill>
            </a:endParaRPr>
          </a:p>
        </p:txBody>
      </p:sp>
    </p:spTree>
    <p:extLst>
      <p:ext uri="{BB962C8B-B14F-4D97-AF65-F5344CB8AC3E}">
        <p14:creationId xmlns:p14="http://schemas.microsoft.com/office/powerpoint/2010/main" val="4283794334"/>
      </p:ext>
    </p:extLst>
  </p:cSld>
  <p:clrMapOvr>
    <a:masterClrMapping/>
  </p:clrMapOvr>
</p:sld>
</file>

<file path=ppt/theme/theme1.xml><?xml version="1.0" encoding="utf-8"?>
<a:theme xmlns:a="http://schemas.openxmlformats.org/drawingml/2006/main" name="LO April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O April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LO April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LO April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4356</Words>
  <Application>Microsoft Office PowerPoint</Application>
  <PresentationFormat>On-screen Show (4:3)</PresentationFormat>
  <Paragraphs>443</Paragraphs>
  <Slides>50</Slides>
  <Notes>15</Notes>
  <HiddenSlides>0</HiddenSlides>
  <MMClips>0</MMClips>
  <ScaleCrop>false</ScaleCrop>
  <HeadingPairs>
    <vt:vector size="4" baseType="variant">
      <vt:variant>
        <vt:lpstr>Theme</vt:lpstr>
      </vt:variant>
      <vt:variant>
        <vt:i4>4</vt:i4>
      </vt:variant>
      <vt:variant>
        <vt:lpstr>Slide Titles</vt:lpstr>
      </vt:variant>
      <vt:variant>
        <vt:i4>50</vt:i4>
      </vt:variant>
    </vt:vector>
  </HeadingPairs>
  <TitlesOfParts>
    <vt:vector size="54" baseType="lpstr">
      <vt:lpstr>LO April 2021</vt:lpstr>
      <vt:lpstr>1_LO April 2021</vt:lpstr>
      <vt:lpstr>2_LO April 2021</vt:lpstr>
      <vt:lpstr>3_LO April 2021</vt:lpstr>
      <vt:lpstr>  </vt:lpstr>
      <vt:lpstr>DISCLAIMER</vt:lpstr>
      <vt:lpstr>Presentation Materials</vt:lpstr>
      <vt:lpstr>NJ HIB Law Overview</vt:lpstr>
      <vt:lpstr>Duty of Care</vt:lpstr>
      <vt:lpstr>Duty of Supervision </vt:lpstr>
      <vt:lpstr>Certification cases</vt:lpstr>
      <vt:lpstr>Linda Mitchell v. New Jersey Department of Education, Office of Student Protection, 11/29/2021, (#298-21)</vt:lpstr>
      <vt:lpstr>Ana David-Pedi, New Jersey Department of Education, Office of Student Protection, 11/18/21, (#290-21)</vt:lpstr>
      <vt:lpstr>Yolette Severe v. New Jersey Department of Education, Office of Student Protection, 10/31/22, (#302-22)</vt:lpstr>
      <vt:lpstr>Reporting requirements</vt:lpstr>
      <vt:lpstr>Reporting Requirements</vt:lpstr>
      <vt:lpstr>Staff Reporting to Outside Agencies</vt:lpstr>
      <vt:lpstr>NJ Mandatory Report Offenses</vt:lpstr>
      <vt:lpstr>NJ Age of Consent and  Criminal Sexual Contact</vt:lpstr>
      <vt:lpstr>Reporting Discrimination / Harassment</vt:lpstr>
      <vt:lpstr>Role of Affirmative Action Officer</vt:lpstr>
      <vt:lpstr>HIB / Code of Conduct Reporting</vt:lpstr>
      <vt:lpstr>“Pass the Trash” Legislation</vt:lpstr>
      <vt:lpstr>What is Your Chain of Command?</vt:lpstr>
      <vt:lpstr>Common Staff Comments / Issues</vt:lpstr>
      <vt:lpstr>Overview of  student privacy laws</vt:lpstr>
      <vt:lpstr> New Jersey Student Records Administrative Code </vt:lpstr>
      <vt:lpstr>USDOE MARCH 2020 STUDENT PRIVACY GUIDANCE</vt:lpstr>
      <vt:lpstr>Parameters of Student Confidentiality</vt:lpstr>
      <vt:lpstr>USDOE MARCH 2020 STUDENT PRIVACY GUIDANCE</vt:lpstr>
      <vt:lpstr>Legitimate Educational Interest</vt:lpstr>
      <vt:lpstr>FERPA—Permissible Release of Education Records Without Consent</vt:lpstr>
      <vt:lpstr>Student Records in New Jersey </vt:lpstr>
      <vt:lpstr> Who Has Access to Student Records – N.J.A.C. 6A:32-7.5 </vt:lpstr>
      <vt:lpstr> Who Has Access to Student Records – N.J.A.C. 6A:32-7.5 </vt:lpstr>
      <vt:lpstr>Selected Student Records and Confidentiality Issues</vt:lpstr>
      <vt:lpstr> General Considerations – N.J.A.C. 6A:32-7.1 </vt:lpstr>
      <vt:lpstr>Case examples of  violations of ferpa</vt:lpstr>
      <vt:lpstr>Miguel v. Mahwah BOE 11/16/18 - #373-18</vt:lpstr>
      <vt:lpstr>Miguel v. Mahwah BOE 11/16/18 - #373-18</vt:lpstr>
      <vt:lpstr>Rene Chakmakian v. Englewood Cliffs SD, 2/19/2020 </vt:lpstr>
      <vt:lpstr>Rene Chakmakian v. Englewood Cliffs SD, 2/19/2020 </vt:lpstr>
      <vt:lpstr>Rene Chakmakian v. Englewood Cliffs SD, 2/19/2020 </vt:lpstr>
      <vt:lpstr>Rene Chakmakian v. Englewood Cliffs SD, 2/19/2020 </vt:lpstr>
      <vt:lpstr>Sarmiento v. SD Twp of Saddle Brook  8/31/17</vt:lpstr>
      <vt:lpstr>Things to Remember</vt:lpstr>
      <vt:lpstr>Things to Remember</vt:lpstr>
      <vt:lpstr>Bus Videos</vt:lpstr>
      <vt:lpstr>Things to Remember</vt:lpstr>
      <vt:lpstr>Conclusion</vt:lpstr>
      <vt:lpstr>PowerPoint Presentation</vt:lpstr>
      <vt:lpstr>http://njpsa.org/the-legal-one-podcast/ </vt:lpstr>
      <vt:lpstr>PowerPoint Presentation</vt:lpstr>
      <vt:lpstr>Certificate &amp;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Rebecca Lovelace</dc:creator>
  <cp:lastModifiedBy>Soto, Kristopher</cp:lastModifiedBy>
  <cp:revision>26</cp:revision>
  <dcterms:created xsi:type="dcterms:W3CDTF">2021-08-03T17:45:02Z</dcterms:created>
  <dcterms:modified xsi:type="dcterms:W3CDTF">2023-06-07T14:34:08Z</dcterms:modified>
</cp:coreProperties>
</file>